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9"/>
  </p:notesMasterIdLst>
  <p:sldIdLst>
    <p:sldId id="471" r:id="rId2"/>
    <p:sldId id="316" r:id="rId3"/>
    <p:sldId id="321" r:id="rId4"/>
    <p:sldId id="375" r:id="rId5"/>
    <p:sldId id="455" r:id="rId6"/>
    <p:sldId id="456" r:id="rId7"/>
    <p:sldId id="401" r:id="rId8"/>
    <p:sldId id="454" r:id="rId9"/>
    <p:sldId id="407" r:id="rId10"/>
    <p:sldId id="409" r:id="rId11"/>
    <p:sldId id="408" r:id="rId12"/>
    <p:sldId id="355" r:id="rId13"/>
    <p:sldId id="410" r:id="rId14"/>
    <p:sldId id="361" r:id="rId15"/>
    <p:sldId id="413" r:id="rId16"/>
    <p:sldId id="412" r:id="rId17"/>
    <p:sldId id="362" r:id="rId18"/>
    <p:sldId id="363" r:id="rId19"/>
    <p:sldId id="411" r:id="rId20"/>
    <p:sldId id="356" r:id="rId21"/>
    <p:sldId id="364" r:id="rId22"/>
    <p:sldId id="365" r:id="rId23"/>
    <p:sldId id="403" r:id="rId24"/>
    <p:sldId id="404" r:id="rId25"/>
    <p:sldId id="405" r:id="rId26"/>
    <p:sldId id="406" r:id="rId27"/>
    <p:sldId id="376" r:id="rId28"/>
    <p:sldId id="377" r:id="rId29"/>
    <p:sldId id="378" r:id="rId30"/>
    <p:sldId id="438" r:id="rId31"/>
    <p:sldId id="366" r:id="rId32"/>
    <p:sldId id="368" r:id="rId33"/>
    <p:sldId id="369" r:id="rId34"/>
    <p:sldId id="370" r:id="rId35"/>
    <p:sldId id="430" r:id="rId36"/>
    <p:sldId id="431" r:id="rId37"/>
    <p:sldId id="432" r:id="rId38"/>
    <p:sldId id="439" r:id="rId39"/>
    <p:sldId id="371" r:id="rId40"/>
    <p:sldId id="423" r:id="rId41"/>
    <p:sldId id="440" r:id="rId42"/>
    <p:sldId id="442" r:id="rId43"/>
    <p:sldId id="441" r:id="rId44"/>
    <p:sldId id="443" r:id="rId45"/>
    <p:sldId id="444" r:id="rId46"/>
    <p:sldId id="445" r:id="rId47"/>
    <p:sldId id="446" r:id="rId48"/>
    <p:sldId id="450" r:id="rId49"/>
    <p:sldId id="449" r:id="rId50"/>
    <p:sldId id="452" r:id="rId51"/>
    <p:sldId id="453" r:id="rId52"/>
    <p:sldId id="447" r:id="rId53"/>
    <p:sldId id="448" r:id="rId54"/>
    <p:sldId id="451" r:id="rId55"/>
    <p:sldId id="381" r:id="rId56"/>
    <p:sldId id="386" r:id="rId57"/>
    <p:sldId id="385" r:id="rId58"/>
    <p:sldId id="434" r:id="rId59"/>
    <p:sldId id="384" r:id="rId60"/>
    <p:sldId id="388" r:id="rId61"/>
    <p:sldId id="433" r:id="rId62"/>
    <p:sldId id="390" r:id="rId63"/>
    <p:sldId id="389" r:id="rId64"/>
    <p:sldId id="383" r:id="rId65"/>
    <p:sldId id="391" r:id="rId66"/>
    <p:sldId id="392" r:id="rId67"/>
    <p:sldId id="435" r:id="rId68"/>
    <p:sldId id="402" r:id="rId69"/>
    <p:sldId id="394" r:id="rId70"/>
    <p:sldId id="395" r:id="rId71"/>
    <p:sldId id="397" r:id="rId72"/>
    <p:sldId id="457" r:id="rId73"/>
    <p:sldId id="437" r:id="rId74"/>
    <p:sldId id="459" r:id="rId75"/>
    <p:sldId id="460" r:id="rId76"/>
    <p:sldId id="461" r:id="rId77"/>
    <p:sldId id="463" r:id="rId78"/>
    <p:sldId id="462" r:id="rId79"/>
    <p:sldId id="464" r:id="rId80"/>
    <p:sldId id="469" r:id="rId81"/>
    <p:sldId id="470" r:id="rId82"/>
    <p:sldId id="465" r:id="rId83"/>
    <p:sldId id="466" r:id="rId84"/>
    <p:sldId id="467" r:id="rId85"/>
    <p:sldId id="468" r:id="rId86"/>
    <p:sldId id="318" r:id="rId87"/>
    <p:sldId id="458" r:id="rId88"/>
  </p:sldIdLst>
  <p:sldSz cx="9144000" cy="6858000" type="screen4x3"/>
  <p:notesSz cx="6858000" cy="9144000"/>
  <p:defaultTextStyle>
    <a:defPPr>
      <a:defRPr lang="fr-FR"/>
    </a:defPPr>
    <a:lvl1pPr marL="0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1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22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341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45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56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2679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199794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6907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Proteomics" id="{EC29033F-913F-D147-954A-9E0240F75FB9}">
          <p14:sldIdLst>
            <p14:sldId id="471"/>
            <p14:sldId id="316"/>
            <p14:sldId id="321"/>
            <p14:sldId id="375"/>
            <p14:sldId id="455"/>
            <p14:sldId id="456"/>
            <p14:sldId id="401"/>
            <p14:sldId id="454"/>
            <p14:sldId id="407"/>
            <p14:sldId id="409"/>
            <p14:sldId id="408"/>
            <p14:sldId id="355"/>
            <p14:sldId id="410"/>
            <p14:sldId id="361"/>
            <p14:sldId id="413"/>
            <p14:sldId id="412"/>
            <p14:sldId id="362"/>
            <p14:sldId id="363"/>
            <p14:sldId id="411"/>
            <p14:sldId id="356"/>
            <p14:sldId id="364"/>
            <p14:sldId id="365"/>
            <p14:sldId id="403"/>
            <p14:sldId id="404"/>
            <p14:sldId id="405"/>
            <p14:sldId id="406"/>
            <p14:sldId id="376"/>
            <p14:sldId id="377"/>
            <p14:sldId id="378"/>
            <p14:sldId id="438"/>
            <p14:sldId id="366"/>
            <p14:sldId id="368"/>
            <p14:sldId id="369"/>
            <p14:sldId id="370"/>
            <p14:sldId id="430"/>
            <p14:sldId id="431"/>
            <p14:sldId id="432"/>
            <p14:sldId id="439"/>
            <p14:sldId id="371"/>
            <p14:sldId id="423"/>
            <p14:sldId id="440"/>
            <p14:sldId id="442"/>
          </p14:sldIdLst>
        </p14:section>
        <p14:section name="Modelling" id="{446D41AB-22D2-B143-930A-52724A879715}">
          <p14:sldIdLst>
            <p14:sldId id="441"/>
            <p14:sldId id="443"/>
            <p14:sldId id="444"/>
            <p14:sldId id="445"/>
            <p14:sldId id="446"/>
            <p14:sldId id="450"/>
            <p14:sldId id="449"/>
            <p14:sldId id="452"/>
            <p14:sldId id="453"/>
            <p14:sldId id="447"/>
            <p14:sldId id="448"/>
            <p14:sldId id="451"/>
            <p14:sldId id="381"/>
            <p14:sldId id="386"/>
            <p14:sldId id="385"/>
            <p14:sldId id="434"/>
            <p14:sldId id="384"/>
            <p14:sldId id="388"/>
            <p14:sldId id="433"/>
            <p14:sldId id="390"/>
            <p14:sldId id="389"/>
            <p14:sldId id="383"/>
            <p14:sldId id="391"/>
            <p14:sldId id="392"/>
            <p14:sldId id="435"/>
            <p14:sldId id="402"/>
            <p14:sldId id="394"/>
            <p14:sldId id="395"/>
            <p14:sldId id="397"/>
            <p14:sldId id="457"/>
            <p14:sldId id="437"/>
            <p14:sldId id="459"/>
            <p14:sldId id="460"/>
            <p14:sldId id="461"/>
            <p14:sldId id="463"/>
            <p14:sldId id="462"/>
            <p14:sldId id="464"/>
            <p14:sldId id="469"/>
            <p14:sldId id="470"/>
            <p14:sldId id="465"/>
            <p14:sldId id="466"/>
            <p14:sldId id="467"/>
            <p14:sldId id="468"/>
            <p14:sldId id="318"/>
            <p14:sldId id="4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B0AF"/>
    <a:srgbClr val="13A89E"/>
    <a:srgbClr val="69B0A0"/>
    <a:srgbClr val="3494BA"/>
    <a:srgbClr val="FF9126"/>
    <a:srgbClr val="58B6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83662"/>
  </p:normalViewPr>
  <p:slideViewPr>
    <p:cSldViewPr snapToGrid="0">
      <p:cViewPr varScale="1">
        <p:scale>
          <a:sx n="102" d="100"/>
          <a:sy n="102" d="100"/>
        </p:scale>
        <p:origin x="1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BAE5A3-0E5A-AF43-9725-0B017AD61A00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EE84F7-EB16-554C-9B45-3F9F78215EEC}">
      <dgm:prSet phldrT="[Text]"/>
      <dgm:spPr/>
      <dgm:t>
        <a:bodyPr/>
        <a:lstStyle/>
        <a:p>
          <a:pPr rtl="0"/>
          <a:r>
            <a:rPr lang="en-US" dirty="0"/>
            <a:t>Intro to Proteomics</a:t>
          </a:r>
        </a:p>
      </dgm:t>
    </dgm:pt>
    <dgm:pt modelId="{6B51B465-CA0A-9448-AACC-5D60596B87DC}" type="parTrans" cxnId="{DAF595FC-0741-4A4F-9D8A-B111AFA08A10}">
      <dgm:prSet/>
      <dgm:spPr/>
      <dgm:t>
        <a:bodyPr/>
        <a:lstStyle/>
        <a:p>
          <a:endParaRPr lang="en-US"/>
        </a:p>
      </dgm:t>
    </dgm:pt>
    <dgm:pt modelId="{51F33850-2A95-E54B-B61D-BF978096AF27}" type="sibTrans" cxnId="{DAF595FC-0741-4A4F-9D8A-B111AFA08A10}">
      <dgm:prSet/>
      <dgm:spPr/>
      <dgm:t>
        <a:bodyPr/>
        <a:lstStyle/>
        <a:p>
          <a:endParaRPr lang="en-US"/>
        </a:p>
      </dgm:t>
    </dgm:pt>
    <dgm:pt modelId="{3E62B0FC-27C9-B847-A7E4-A1C373FCB468}">
      <dgm:prSet phldrT="[Text]"/>
      <dgm:spPr/>
      <dgm:t>
        <a:bodyPr/>
        <a:lstStyle/>
        <a:p>
          <a:pPr rtl="0"/>
          <a:r>
            <a:rPr lang="en-US" dirty="0"/>
            <a:t>Aptamer vs. Antibody Proteomics</a:t>
          </a:r>
        </a:p>
      </dgm:t>
    </dgm:pt>
    <dgm:pt modelId="{1EE7A3F6-E664-1D4A-9F37-9C15989A53D4}" type="parTrans" cxnId="{CAA8DB92-24D3-9A41-B03B-A6C5ED82C058}">
      <dgm:prSet/>
      <dgm:spPr/>
      <dgm:t>
        <a:bodyPr/>
        <a:lstStyle/>
        <a:p>
          <a:endParaRPr lang="en-US"/>
        </a:p>
      </dgm:t>
    </dgm:pt>
    <dgm:pt modelId="{1C1C96E3-C646-914E-889E-FED07CC954BE}" type="sibTrans" cxnId="{CAA8DB92-24D3-9A41-B03B-A6C5ED82C058}">
      <dgm:prSet/>
      <dgm:spPr/>
      <dgm:t>
        <a:bodyPr/>
        <a:lstStyle/>
        <a:p>
          <a:endParaRPr lang="en-US"/>
        </a:p>
      </dgm:t>
    </dgm:pt>
    <dgm:pt modelId="{B3E6F454-0047-B946-927F-DD499AFFBD7E}">
      <dgm:prSet phldrT="[Text]"/>
      <dgm:spPr/>
      <dgm:t>
        <a:bodyPr/>
        <a:lstStyle/>
        <a:p>
          <a:pPr rtl="0"/>
          <a:r>
            <a:rPr lang="en-US" dirty="0" err="1"/>
            <a:t>Somalogic</a:t>
          </a:r>
          <a:r>
            <a:rPr lang="en-US" dirty="0"/>
            <a:t> Data Processing</a:t>
          </a:r>
        </a:p>
      </dgm:t>
    </dgm:pt>
    <dgm:pt modelId="{C07B06FC-8FA7-3641-8DE3-00565307FF91}" type="parTrans" cxnId="{99DDE63F-7187-664E-AB73-7ECF2EF9FFFF}">
      <dgm:prSet/>
      <dgm:spPr/>
      <dgm:t>
        <a:bodyPr/>
        <a:lstStyle/>
        <a:p>
          <a:endParaRPr lang="en-US"/>
        </a:p>
      </dgm:t>
    </dgm:pt>
    <dgm:pt modelId="{4E3F0099-7A6E-7E49-AECA-1E915A72D2E4}" type="sibTrans" cxnId="{99DDE63F-7187-664E-AB73-7ECF2EF9FFFF}">
      <dgm:prSet/>
      <dgm:spPr/>
      <dgm:t>
        <a:bodyPr/>
        <a:lstStyle/>
        <a:p>
          <a:endParaRPr lang="en-US"/>
        </a:p>
      </dgm:t>
    </dgm:pt>
    <dgm:pt modelId="{5C362DA8-20E8-7A40-8705-28B2EFA02914}">
      <dgm:prSet phldrT="[Text]"/>
      <dgm:spPr/>
      <dgm:t>
        <a:bodyPr/>
        <a:lstStyle/>
        <a:p>
          <a:pPr rtl="0"/>
          <a:r>
            <a:rPr lang="en-US" dirty="0"/>
            <a:t>Association Testing &amp; Multiplexing</a:t>
          </a:r>
        </a:p>
      </dgm:t>
    </dgm:pt>
    <dgm:pt modelId="{791C0301-B683-BB46-A423-E99D9F4974F6}" type="parTrans" cxnId="{C03C5C2D-B8E1-F04D-8244-531899DA22D5}">
      <dgm:prSet/>
      <dgm:spPr/>
      <dgm:t>
        <a:bodyPr/>
        <a:lstStyle/>
        <a:p>
          <a:endParaRPr lang="en-US"/>
        </a:p>
      </dgm:t>
    </dgm:pt>
    <dgm:pt modelId="{A7258A0C-9AFA-8744-8B53-951EFE4EDE2C}" type="sibTrans" cxnId="{C03C5C2D-B8E1-F04D-8244-531899DA22D5}">
      <dgm:prSet/>
      <dgm:spPr/>
      <dgm:t>
        <a:bodyPr/>
        <a:lstStyle/>
        <a:p>
          <a:endParaRPr lang="en-US"/>
        </a:p>
      </dgm:t>
    </dgm:pt>
    <dgm:pt modelId="{262BBABD-AA9A-3449-B62B-9E1C189A7D6D}">
      <dgm:prSet phldrT="[Text]"/>
      <dgm:spPr/>
      <dgm:t>
        <a:bodyPr/>
        <a:lstStyle/>
        <a:p>
          <a:pPr rtl="0"/>
          <a:r>
            <a:rPr lang="en-US" dirty="0"/>
            <a:t>Association Testing</a:t>
          </a:r>
        </a:p>
      </dgm:t>
    </dgm:pt>
    <dgm:pt modelId="{BD1F4F28-8811-4E4B-8B07-437CDC17A22D}" type="parTrans" cxnId="{0C53A065-2ADC-E24A-B9DA-DDA3887163CE}">
      <dgm:prSet/>
      <dgm:spPr/>
      <dgm:t>
        <a:bodyPr/>
        <a:lstStyle/>
        <a:p>
          <a:endParaRPr lang="en-US"/>
        </a:p>
      </dgm:t>
    </dgm:pt>
    <dgm:pt modelId="{387BF53A-976E-0347-B2EF-B1E5631C12CD}" type="sibTrans" cxnId="{0C53A065-2ADC-E24A-B9DA-DDA3887163CE}">
      <dgm:prSet/>
      <dgm:spPr/>
      <dgm:t>
        <a:bodyPr/>
        <a:lstStyle/>
        <a:p>
          <a:endParaRPr lang="en-US"/>
        </a:p>
      </dgm:t>
    </dgm:pt>
    <dgm:pt modelId="{7BB7B187-F34A-604F-B6A9-CC202A590C83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FA98106E-AAC0-C741-A97D-F087C2E7EDAC}" type="parTrans" cxnId="{90CB40D9-AC47-0D4A-AB5A-DB68E3FC8DEF}">
      <dgm:prSet/>
      <dgm:spPr/>
      <dgm:t>
        <a:bodyPr/>
        <a:lstStyle/>
        <a:p>
          <a:endParaRPr lang="en-US"/>
        </a:p>
      </dgm:t>
    </dgm:pt>
    <dgm:pt modelId="{F4E7E055-8F11-1A45-9A1A-17659839B2E7}" type="sibTrans" cxnId="{90CB40D9-AC47-0D4A-AB5A-DB68E3FC8DEF}">
      <dgm:prSet/>
      <dgm:spPr/>
      <dgm:t>
        <a:bodyPr/>
        <a:lstStyle/>
        <a:p>
          <a:endParaRPr lang="en-US"/>
        </a:p>
      </dgm:t>
    </dgm:pt>
    <dgm:pt modelId="{C8A6BF18-E1DF-3844-A62C-8463378FC097}">
      <dgm:prSet phldrT="[Text]"/>
      <dgm:spPr/>
      <dgm:t>
        <a:bodyPr/>
        <a:lstStyle/>
        <a:p>
          <a:pPr rtl="0"/>
          <a:r>
            <a:rPr lang="en-US" dirty="0" err="1"/>
            <a:t>pQTLs</a:t>
          </a:r>
          <a:endParaRPr lang="en-US" dirty="0"/>
        </a:p>
      </dgm:t>
    </dgm:pt>
    <dgm:pt modelId="{3B146DA7-E9C1-C941-BF1F-293A57F26A65}" type="parTrans" cxnId="{2B45E395-8D84-B745-AFD5-CEE74631E356}">
      <dgm:prSet/>
      <dgm:spPr/>
      <dgm:t>
        <a:bodyPr/>
        <a:lstStyle/>
        <a:p>
          <a:endParaRPr lang="en-US"/>
        </a:p>
      </dgm:t>
    </dgm:pt>
    <dgm:pt modelId="{5D867185-B9BF-824A-AB3A-229E17236BFE}" type="sibTrans" cxnId="{2B45E395-8D84-B745-AFD5-CEE74631E356}">
      <dgm:prSet/>
      <dgm:spPr/>
      <dgm:t>
        <a:bodyPr/>
        <a:lstStyle/>
        <a:p>
          <a:endParaRPr lang="en-US"/>
        </a:p>
      </dgm:t>
    </dgm:pt>
    <dgm:pt modelId="{CDA67BE2-9431-1843-87B7-EDE113E7D59D}">
      <dgm:prSet phldrT="[Text]"/>
      <dgm:spPr/>
      <dgm:t>
        <a:bodyPr/>
        <a:lstStyle/>
        <a:p>
          <a:pPr rtl="0"/>
          <a:r>
            <a:rPr lang="en-US" dirty="0"/>
            <a:t>Cis and Trans </a:t>
          </a:r>
          <a:r>
            <a:rPr lang="en-US" dirty="0" err="1"/>
            <a:t>pQTLs</a:t>
          </a:r>
          <a:endParaRPr lang="en-US" dirty="0"/>
        </a:p>
      </dgm:t>
    </dgm:pt>
    <dgm:pt modelId="{80FAC4BB-041D-3B4C-ADAC-933FC24CA348}" type="parTrans" cxnId="{EFEDAFAA-33B5-6241-9C69-39DBA61A6005}">
      <dgm:prSet/>
      <dgm:spPr/>
      <dgm:t>
        <a:bodyPr/>
        <a:lstStyle/>
        <a:p>
          <a:endParaRPr lang="en-US"/>
        </a:p>
      </dgm:t>
    </dgm:pt>
    <dgm:pt modelId="{17A80980-0C93-FB43-AE67-87D82ADD6724}" type="sibTrans" cxnId="{EFEDAFAA-33B5-6241-9C69-39DBA61A6005}">
      <dgm:prSet/>
      <dgm:spPr/>
      <dgm:t>
        <a:bodyPr/>
        <a:lstStyle/>
        <a:p>
          <a:endParaRPr lang="en-US"/>
        </a:p>
      </dgm:t>
    </dgm:pt>
    <dgm:pt modelId="{7189BAED-8A68-A74E-BD12-83A5C1CE8016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5E14F87C-EC62-094D-9DD9-27289E3F6AC1}" type="parTrans" cxnId="{19110331-CDFD-8847-84EF-E49FE331436C}">
      <dgm:prSet/>
      <dgm:spPr/>
      <dgm:t>
        <a:bodyPr/>
        <a:lstStyle/>
        <a:p>
          <a:endParaRPr lang="en-US"/>
        </a:p>
      </dgm:t>
    </dgm:pt>
    <dgm:pt modelId="{E30F3F02-658F-7B40-B2A7-33A5DAF5AA4E}" type="sibTrans" cxnId="{19110331-CDFD-8847-84EF-E49FE331436C}">
      <dgm:prSet/>
      <dgm:spPr/>
      <dgm:t>
        <a:bodyPr/>
        <a:lstStyle/>
        <a:p>
          <a:endParaRPr lang="en-US"/>
        </a:p>
      </dgm:t>
    </dgm:pt>
    <dgm:pt modelId="{37903519-B377-AB4D-9FB6-D68DF1B15EE9}">
      <dgm:prSet/>
      <dgm:spPr/>
      <dgm:t>
        <a:bodyPr/>
        <a:lstStyle/>
        <a:p>
          <a:pPr rtl="0"/>
          <a:r>
            <a:rPr lang="en-US" dirty="0" err="1"/>
            <a:t>Olink</a:t>
          </a:r>
          <a:r>
            <a:rPr lang="en-US" dirty="0"/>
            <a:t> Data Processing</a:t>
          </a:r>
        </a:p>
      </dgm:t>
    </dgm:pt>
    <dgm:pt modelId="{CA593892-DA92-704F-9C11-7E397198D41D}" type="parTrans" cxnId="{A3AC9702-1585-FC42-A91B-2AD571C28E87}">
      <dgm:prSet/>
      <dgm:spPr/>
      <dgm:t>
        <a:bodyPr/>
        <a:lstStyle/>
        <a:p>
          <a:endParaRPr lang="en-US"/>
        </a:p>
      </dgm:t>
    </dgm:pt>
    <dgm:pt modelId="{904FDE45-1B06-AB44-AAFA-D453A0C134C6}" type="sibTrans" cxnId="{A3AC9702-1585-FC42-A91B-2AD571C28E87}">
      <dgm:prSet/>
      <dgm:spPr/>
      <dgm:t>
        <a:bodyPr/>
        <a:lstStyle/>
        <a:p>
          <a:endParaRPr lang="en-US"/>
        </a:p>
      </dgm:t>
    </dgm:pt>
    <dgm:pt modelId="{13AF03DC-4816-E140-8F82-4E5FCD4E54E3}">
      <dgm:prSet/>
      <dgm:spPr/>
      <dgm:t>
        <a:bodyPr/>
        <a:lstStyle/>
        <a:p>
          <a:pPr rtl="0"/>
          <a:r>
            <a:rPr lang="en-US" dirty="0"/>
            <a:t>Multiple</a:t>
          </a:r>
          <a:r>
            <a:rPr lang="en-US" baseline="0" dirty="0"/>
            <a:t> Comparison Correction</a:t>
          </a:r>
          <a:endParaRPr lang="en-US" dirty="0"/>
        </a:p>
      </dgm:t>
    </dgm:pt>
    <dgm:pt modelId="{933CAB04-F604-8841-9089-FB198C962D6E}" type="parTrans" cxnId="{5F160640-A5D5-8340-A023-45161CBF1912}">
      <dgm:prSet/>
      <dgm:spPr/>
      <dgm:t>
        <a:bodyPr/>
        <a:lstStyle/>
        <a:p>
          <a:endParaRPr lang="en-US"/>
        </a:p>
      </dgm:t>
    </dgm:pt>
    <dgm:pt modelId="{AF0B9742-0AD5-A345-B02C-A3C217185447}" type="sibTrans" cxnId="{5F160640-A5D5-8340-A023-45161CBF1912}">
      <dgm:prSet/>
      <dgm:spPr/>
      <dgm:t>
        <a:bodyPr/>
        <a:lstStyle/>
        <a:p>
          <a:endParaRPr lang="en-US"/>
        </a:p>
      </dgm:t>
    </dgm:pt>
    <dgm:pt modelId="{16F498E5-1F9D-704F-9E21-6AC953314F7C}">
      <dgm:prSet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E9CCA3FB-AD5E-0E4D-A1A8-7305F2E3CCD4}" type="parTrans" cxnId="{88DAB752-B166-1040-8D46-81B6BF438814}">
      <dgm:prSet/>
      <dgm:spPr/>
      <dgm:t>
        <a:bodyPr/>
        <a:lstStyle/>
        <a:p>
          <a:endParaRPr lang="en-US"/>
        </a:p>
      </dgm:t>
    </dgm:pt>
    <dgm:pt modelId="{6D904D6A-63C6-504B-8AA0-0973E5A56210}" type="sibTrans" cxnId="{88DAB752-B166-1040-8D46-81B6BF438814}">
      <dgm:prSet/>
      <dgm:spPr/>
      <dgm:t>
        <a:bodyPr/>
        <a:lstStyle/>
        <a:p>
          <a:endParaRPr lang="en-US"/>
        </a:p>
      </dgm:t>
    </dgm:pt>
    <dgm:pt modelId="{04C37F85-0580-D84E-9BBE-23526938D13C}">
      <dgm:prSet/>
      <dgm:spPr/>
      <dgm:t>
        <a:bodyPr/>
        <a:lstStyle/>
        <a:p>
          <a:pPr rtl="0"/>
          <a:r>
            <a:rPr lang="en-US" dirty="0"/>
            <a:t>Conclusion</a:t>
          </a:r>
        </a:p>
      </dgm:t>
    </dgm:pt>
    <dgm:pt modelId="{82336769-1C8E-6543-A142-CE1BF0D8D395}" type="parTrans" cxnId="{D9B83E71-0CA5-814D-8945-643959D6F436}">
      <dgm:prSet/>
      <dgm:spPr/>
      <dgm:t>
        <a:bodyPr/>
        <a:lstStyle/>
        <a:p>
          <a:endParaRPr lang="en-US"/>
        </a:p>
      </dgm:t>
    </dgm:pt>
    <dgm:pt modelId="{60DF09D7-E1F1-4F44-B252-3AAFEB559515}" type="sibTrans" cxnId="{D9B83E71-0CA5-814D-8945-643959D6F436}">
      <dgm:prSet/>
      <dgm:spPr/>
      <dgm:t>
        <a:bodyPr/>
        <a:lstStyle/>
        <a:p>
          <a:endParaRPr lang="en-US"/>
        </a:p>
      </dgm:t>
    </dgm:pt>
    <dgm:pt modelId="{E4E1CB12-1B0B-0047-BD08-8F946660B7ED}" type="pres">
      <dgm:prSet presAssocID="{A4BAE5A3-0E5A-AF43-9725-0B017AD61A0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63FA7C1-55F6-4041-84F7-1D0582DEE531}" type="pres">
      <dgm:prSet presAssocID="{29EE84F7-EB16-554C-9B45-3F9F78215EEC}" presName="horFlow" presStyleCnt="0"/>
      <dgm:spPr/>
    </dgm:pt>
    <dgm:pt modelId="{9C1E1CBE-35B6-BB44-BC06-1DE4CE072030}" type="pres">
      <dgm:prSet presAssocID="{29EE84F7-EB16-554C-9B45-3F9F78215EEC}" presName="bigChev" presStyleLbl="node1" presStyleIdx="0" presStyleCnt="3"/>
      <dgm:spPr/>
    </dgm:pt>
    <dgm:pt modelId="{A30CCE14-38AF-EF4A-8853-3848C267D71C}" type="pres">
      <dgm:prSet presAssocID="{1EE7A3F6-E664-1D4A-9F37-9C15989A53D4}" presName="parTrans" presStyleCnt="0"/>
      <dgm:spPr/>
    </dgm:pt>
    <dgm:pt modelId="{91593E66-40D5-D44A-8E97-74E170D53052}" type="pres">
      <dgm:prSet presAssocID="{3E62B0FC-27C9-B847-A7E4-A1C373FCB468}" presName="node" presStyleLbl="alignAccFollowNode1" presStyleIdx="0" presStyleCnt="10">
        <dgm:presLayoutVars>
          <dgm:bulletEnabled val="1"/>
        </dgm:presLayoutVars>
      </dgm:prSet>
      <dgm:spPr/>
    </dgm:pt>
    <dgm:pt modelId="{836904D5-5DDD-1343-B0A4-4BB7E6F0FA07}" type="pres">
      <dgm:prSet presAssocID="{1C1C96E3-C646-914E-889E-FED07CC954BE}" presName="sibTrans" presStyleCnt="0"/>
      <dgm:spPr/>
    </dgm:pt>
    <dgm:pt modelId="{D429F02E-8F1D-B64E-ACF0-D351269BB2C9}" type="pres">
      <dgm:prSet presAssocID="{B3E6F454-0047-B946-927F-DD499AFFBD7E}" presName="node" presStyleLbl="alignAccFollowNode1" presStyleIdx="1" presStyleCnt="10">
        <dgm:presLayoutVars>
          <dgm:bulletEnabled val="1"/>
        </dgm:presLayoutVars>
      </dgm:prSet>
      <dgm:spPr/>
    </dgm:pt>
    <dgm:pt modelId="{11DA6EF6-EB4D-3744-A202-53EB3CA13548}" type="pres">
      <dgm:prSet presAssocID="{4E3F0099-7A6E-7E49-AECA-1E915A72D2E4}" presName="sibTrans" presStyleCnt="0"/>
      <dgm:spPr/>
    </dgm:pt>
    <dgm:pt modelId="{2A715B61-3450-D341-AB09-32421C84F332}" type="pres">
      <dgm:prSet presAssocID="{37903519-B377-AB4D-9FB6-D68DF1B15EE9}" presName="node" presStyleLbl="alignAccFollowNode1" presStyleIdx="2" presStyleCnt="10">
        <dgm:presLayoutVars>
          <dgm:bulletEnabled val="1"/>
        </dgm:presLayoutVars>
      </dgm:prSet>
      <dgm:spPr/>
    </dgm:pt>
    <dgm:pt modelId="{87FCC84E-E95B-8B4B-9FB9-821DE75FC839}" type="pres">
      <dgm:prSet presAssocID="{29EE84F7-EB16-554C-9B45-3F9F78215EEC}" presName="vSp" presStyleCnt="0"/>
      <dgm:spPr/>
    </dgm:pt>
    <dgm:pt modelId="{446017AD-F1D2-F84C-8D8E-19F3FB3DACA0}" type="pres">
      <dgm:prSet presAssocID="{5C362DA8-20E8-7A40-8705-28B2EFA02914}" presName="horFlow" presStyleCnt="0"/>
      <dgm:spPr/>
    </dgm:pt>
    <dgm:pt modelId="{C2D029ED-090B-8C49-8556-58AC578A40FB}" type="pres">
      <dgm:prSet presAssocID="{5C362DA8-20E8-7A40-8705-28B2EFA02914}" presName="bigChev" presStyleLbl="node1" presStyleIdx="1" presStyleCnt="3"/>
      <dgm:spPr/>
    </dgm:pt>
    <dgm:pt modelId="{1AA1EFC9-4AFB-8141-B683-0C7394B5B91A}" type="pres">
      <dgm:prSet presAssocID="{BD1F4F28-8811-4E4B-8B07-437CDC17A22D}" presName="parTrans" presStyleCnt="0"/>
      <dgm:spPr/>
    </dgm:pt>
    <dgm:pt modelId="{3E504C8F-5638-0A40-9892-6490CF9984EF}" type="pres">
      <dgm:prSet presAssocID="{262BBABD-AA9A-3449-B62B-9E1C189A7D6D}" presName="node" presStyleLbl="alignAccFollowNode1" presStyleIdx="3" presStyleCnt="10">
        <dgm:presLayoutVars>
          <dgm:bulletEnabled val="1"/>
        </dgm:presLayoutVars>
      </dgm:prSet>
      <dgm:spPr/>
    </dgm:pt>
    <dgm:pt modelId="{4FDFF6EF-3F4A-E840-9D40-D2464721D7CD}" type="pres">
      <dgm:prSet presAssocID="{387BF53A-976E-0347-B2EF-B1E5631C12CD}" presName="sibTrans" presStyleCnt="0"/>
      <dgm:spPr/>
    </dgm:pt>
    <dgm:pt modelId="{9230609D-51F6-6648-ACF1-F6BD726FA134}" type="pres">
      <dgm:prSet presAssocID="{16F498E5-1F9D-704F-9E21-6AC953314F7C}" presName="node" presStyleLbl="alignAccFollowNode1" presStyleIdx="4" presStyleCnt="10">
        <dgm:presLayoutVars>
          <dgm:bulletEnabled val="1"/>
        </dgm:presLayoutVars>
      </dgm:prSet>
      <dgm:spPr/>
    </dgm:pt>
    <dgm:pt modelId="{0B1D9639-8F00-6B42-8327-A014C1CA0663}" type="pres">
      <dgm:prSet presAssocID="{6D904D6A-63C6-504B-8AA0-0973E5A56210}" presName="sibTrans" presStyleCnt="0"/>
      <dgm:spPr/>
    </dgm:pt>
    <dgm:pt modelId="{61BAC016-C0F5-4143-8E3B-76C55698C316}" type="pres">
      <dgm:prSet presAssocID="{13AF03DC-4816-E140-8F82-4E5FCD4E54E3}" presName="node" presStyleLbl="alignAccFollowNode1" presStyleIdx="5" presStyleCnt="10">
        <dgm:presLayoutVars>
          <dgm:bulletEnabled val="1"/>
        </dgm:presLayoutVars>
      </dgm:prSet>
      <dgm:spPr/>
    </dgm:pt>
    <dgm:pt modelId="{498AE288-F65F-C449-B761-3A8C6A69E60E}" type="pres">
      <dgm:prSet presAssocID="{AF0B9742-0AD5-A345-B02C-A3C217185447}" presName="sibTrans" presStyleCnt="0"/>
      <dgm:spPr/>
    </dgm:pt>
    <dgm:pt modelId="{0A50791F-9321-EA42-B7BC-A9922C59F5B5}" type="pres">
      <dgm:prSet presAssocID="{7BB7B187-F34A-604F-B6A9-CC202A590C83}" presName="node" presStyleLbl="alignAccFollowNode1" presStyleIdx="6" presStyleCnt="10">
        <dgm:presLayoutVars>
          <dgm:bulletEnabled val="1"/>
        </dgm:presLayoutVars>
      </dgm:prSet>
      <dgm:spPr/>
    </dgm:pt>
    <dgm:pt modelId="{617CFDA0-ACD0-5C49-836F-DEEBA2CE9027}" type="pres">
      <dgm:prSet presAssocID="{5C362DA8-20E8-7A40-8705-28B2EFA02914}" presName="vSp" presStyleCnt="0"/>
      <dgm:spPr/>
    </dgm:pt>
    <dgm:pt modelId="{BECED432-FBCD-AD4D-8C23-92FED96F6CE1}" type="pres">
      <dgm:prSet presAssocID="{C8A6BF18-E1DF-3844-A62C-8463378FC097}" presName="horFlow" presStyleCnt="0"/>
      <dgm:spPr/>
    </dgm:pt>
    <dgm:pt modelId="{AB45AAB2-C762-2E4E-B267-B36430E44B40}" type="pres">
      <dgm:prSet presAssocID="{C8A6BF18-E1DF-3844-A62C-8463378FC097}" presName="bigChev" presStyleLbl="node1" presStyleIdx="2" presStyleCnt="3"/>
      <dgm:spPr/>
    </dgm:pt>
    <dgm:pt modelId="{5D3154F9-3AAC-1A4A-BFE9-7D078FA11938}" type="pres">
      <dgm:prSet presAssocID="{80FAC4BB-041D-3B4C-ADAC-933FC24CA348}" presName="parTrans" presStyleCnt="0"/>
      <dgm:spPr/>
    </dgm:pt>
    <dgm:pt modelId="{AE3BAF59-5F09-C64A-83C7-8BB1357A3581}" type="pres">
      <dgm:prSet presAssocID="{CDA67BE2-9431-1843-87B7-EDE113E7D59D}" presName="node" presStyleLbl="alignAccFollowNode1" presStyleIdx="7" presStyleCnt="10">
        <dgm:presLayoutVars>
          <dgm:bulletEnabled val="1"/>
        </dgm:presLayoutVars>
      </dgm:prSet>
      <dgm:spPr/>
    </dgm:pt>
    <dgm:pt modelId="{CC0D7570-0489-9949-94E5-DD80847285A4}" type="pres">
      <dgm:prSet presAssocID="{17A80980-0C93-FB43-AE67-87D82ADD6724}" presName="sibTrans" presStyleCnt="0"/>
      <dgm:spPr/>
    </dgm:pt>
    <dgm:pt modelId="{E1881AA5-93E1-FD45-88E1-D4685CD13D41}" type="pres">
      <dgm:prSet presAssocID="{7189BAED-8A68-A74E-BD12-83A5C1CE8016}" presName="node" presStyleLbl="alignAccFollowNode1" presStyleIdx="8" presStyleCnt="10">
        <dgm:presLayoutVars>
          <dgm:bulletEnabled val="1"/>
        </dgm:presLayoutVars>
      </dgm:prSet>
      <dgm:spPr/>
    </dgm:pt>
    <dgm:pt modelId="{C41BFA55-2948-3A4D-B636-F97B9967121B}" type="pres">
      <dgm:prSet presAssocID="{E30F3F02-658F-7B40-B2A7-33A5DAF5AA4E}" presName="sibTrans" presStyleCnt="0"/>
      <dgm:spPr/>
    </dgm:pt>
    <dgm:pt modelId="{3180FF60-050E-DF48-ABCF-B64379D7F4E9}" type="pres">
      <dgm:prSet presAssocID="{04C37F85-0580-D84E-9BBE-23526938D13C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A3AC9702-1585-FC42-A91B-2AD571C28E87}" srcId="{29EE84F7-EB16-554C-9B45-3F9F78215EEC}" destId="{37903519-B377-AB4D-9FB6-D68DF1B15EE9}" srcOrd="2" destOrd="0" parTransId="{CA593892-DA92-704F-9C11-7E397198D41D}" sibTransId="{904FDE45-1B06-AB44-AAFA-D453A0C134C6}"/>
    <dgm:cxn modelId="{D676EB17-A426-9745-954A-484D8F19A481}" type="presOf" srcId="{262BBABD-AA9A-3449-B62B-9E1C189A7D6D}" destId="{3E504C8F-5638-0A40-9892-6490CF9984EF}" srcOrd="0" destOrd="0" presId="urn:microsoft.com/office/officeart/2005/8/layout/lProcess3"/>
    <dgm:cxn modelId="{0D00E523-387E-EC4A-8B4C-29F289B939D7}" type="presOf" srcId="{B3E6F454-0047-B946-927F-DD499AFFBD7E}" destId="{D429F02E-8F1D-B64E-ACF0-D351269BB2C9}" srcOrd="0" destOrd="0" presId="urn:microsoft.com/office/officeart/2005/8/layout/lProcess3"/>
    <dgm:cxn modelId="{C03C5C2D-B8E1-F04D-8244-531899DA22D5}" srcId="{A4BAE5A3-0E5A-AF43-9725-0B017AD61A00}" destId="{5C362DA8-20E8-7A40-8705-28B2EFA02914}" srcOrd="1" destOrd="0" parTransId="{791C0301-B683-BB46-A423-E99D9F4974F6}" sibTransId="{A7258A0C-9AFA-8744-8B53-951EFE4EDE2C}"/>
    <dgm:cxn modelId="{19110331-CDFD-8847-84EF-E49FE331436C}" srcId="{C8A6BF18-E1DF-3844-A62C-8463378FC097}" destId="{7189BAED-8A68-A74E-BD12-83A5C1CE8016}" srcOrd="1" destOrd="0" parTransId="{5E14F87C-EC62-094D-9DD9-27289E3F6AC1}" sibTransId="{E30F3F02-658F-7B40-B2A7-33A5DAF5AA4E}"/>
    <dgm:cxn modelId="{B11A8D32-6F33-3A48-8A2C-3ED84EB0A682}" type="presOf" srcId="{5C362DA8-20E8-7A40-8705-28B2EFA02914}" destId="{C2D029ED-090B-8C49-8556-58AC578A40FB}" srcOrd="0" destOrd="0" presId="urn:microsoft.com/office/officeart/2005/8/layout/lProcess3"/>
    <dgm:cxn modelId="{99DDE63F-7187-664E-AB73-7ECF2EF9FFFF}" srcId="{29EE84F7-EB16-554C-9B45-3F9F78215EEC}" destId="{B3E6F454-0047-B946-927F-DD499AFFBD7E}" srcOrd="1" destOrd="0" parTransId="{C07B06FC-8FA7-3641-8DE3-00565307FF91}" sibTransId="{4E3F0099-7A6E-7E49-AECA-1E915A72D2E4}"/>
    <dgm:cxn modelId="{5F160640-A5D5-8340-A023-45161CBF1912}" srcId="{5C362DA8-20E8-7A40-8705-28B2EFA02914}" destId="{13AF03DC-4816-E140-8F82-4E5FCD4E54E3}" srcOrd="2" destOrd="0" parTransId="{933CAB04-F604-8841-9089-FB198C962D6E}" sibTransId="{AF0B9742-0AD5-A345-B02C-A3C217185447}"/>
    <dgm:cxn modelId="{C18F6E48-646C-B849-86BA-A5F1F412E9BD}" type="presOf" srcId="{CDA67BE2-9431-1843-87B7-EDE113E7D59D}" destId="{AE3BAF59-5F09-C64A-83C7-8BB1357A3581}" srcOrd="0" destOrd="0" presId="urn:microsoft.com/office/officeart/2005/8/layout/lProcess3"/>
    <dgm:cxn modelId="{E0AF964A-C901-7A4C-9A6B-469C13B5629A}" type="presOf" srcId="{7BB7B187-F34A-604F-B6A9-CC202A590C83}" destId="{0A50791F-9321-EA42-B7BC-A9922C59F5B5}" srcOrd="0" destOrd="0" presId="urn:microsoft.com/office/officeart/2005/8/layout/lProcess3"/>
    <dgm:cxn modelId="{C94CD14C-27A2-8542-975A-694B493B1661}" type="presOf" srcId="{29EE84F7-EB16-554C-9B45-3F9F78215EEC}" destId="{9C1E1CBE-35B6-BB44-BC06-1DE4CE072030}" srcOrd="0" destOrd="0" presId="urn:microsoft.com/office/officeart/2005/8/layout/lProcess3"/>
    <dgm:cxn modelId="{4C336B4D-898F-454D-BFB3-52A932B9CECA}" type="presOf" srcId="{C8A6BF18-E1DF-3844-A62C-8463378FC097}" destId="{AB45AAB2-C762-2E4E-B267-B36430E44B40}" srcOrd="0" destOrd="0" presId="urn:microsoft.com/office/officeart/2005/8/layout/lProcess3"/>
    <dgm:cxn modelId="{63BCCE4D-7DE0-8C4A-94F6-4D8D974F341C}" type="presOf" srcId="{7189BAED-8A68-A74E-BD12-83A5C1CE8016}" destId="{E1881AA5-93E1-FD45-88E1-D4685CD13D41}" srcOrd="0" destOrd="0" presId="urn:microsoft.com/office/officeart/2005/8/layout/lProcess3"/>
    <dgm:cxn modelId="{88DAB752-B166-1040-8D46-81B6BF438814}" srcId="{5C362DA8-20E8-7A40-8705-28B2EFA02914}" destId="{16F498E5-1F9D-704F-9E21-6AC953314F7C}" srcOrd="1" destOrd="0" parTransId="{E9CCA3FB-AD5E-0E4D-A1A8-7305F2E3CCD4}" sibTransId="{6D904D6A-63C6-504B-8AA0-0973E5A56210}"/>
    <dgm:cxn modelId="{A6389153-97EF-1F44-8020-3578F2F2D0DA}" type="presOf" srcId="{13AF03DC-4816-E140-8F82-4E5FCD4E54E3}" destId="{61BAC016-C0F5-4143-8E3B-76C55698C316}" srcOrd="0" destOrd="0" presId="urn:microsoft.com/office/officeart/2005/8/layout/lProcess3"/>
    <dgm:cxn modelId="{65C1FC60-DF3A-6444-AF85-2C5CD6890A3D}" type="presOf" srcId="{04C37F85-0580-D84E-9BBE-23526938D13C}" destId="{3180FF60-050E-DF48-ABCF-B64379D7F4E9}" srcOrd="0" destOrd="0" presId="urn:microsoft.com/office/officeart/2005/8/layout/lProcess3"/>
    <dgm:cxn modelId="{0C53A065-2ADC-E24A-B9DA-DDA3887163CE}" srcId="{5C362DA8-20E8-7A40-8705-28B2EFA02914}" destId="{262BBABD-AA9A-3449-B62B-9E1C189A7D6D}" srcOrd="0" destOrd="0" parTransId="{BD1F4F28-8811-4E4B-8B07-437CDC17A22D}" sibTransId="{387BF53A-976E-0347-B2EF-B1E5631C12CD}"/>
    <dgm:cxn modelId="{A4878C66-5695-F94E-9DC7-6E4A45562D15}" type="presOf" srcId="{16F498E5-1F9D-704F-9E21-6AC953314F7C}" destId="{9230609D-51F6-6648-ACF1-F6BD726FA134}" srcOrd="0" destOrd="0" presId="urn:microsoft.com/office/officeart/2005/8/layout/lProcess3"/>
    <dgm:cxn modelId="{EA41E76C-9E30-1140-BB45-22FBAE1F200F}" type="presOf" srcId="{3E62B0FC-27C9-B847-A7E4-A1C373FCB468}" destId="{91593E66-40D5-D44A-8E97-74E170D53052}" srcOrd="0" destOrd="0" presId="urn:microsoft.com/office/officeart/2005/8/layout/lProcess3"/>
    <dgm:cxn modelId="{D9B83E71-0CA5-814D-8945-643959D6F436}" srcId="{C8A6BF18-E1DF-3844-A62C-8463378FC097}" destId="{04C37F85-0580-D84E-9BBE-23526938D13C}" srcOrd="2" destOrd="0" parTransId="{82336769-1C8E-6543-A142-CE1BF0D8D395}" sibTransId="{60DF09D7-E1F1-4F44-B252-3AAFEB559515}"/>
    <dgm:cxn modelId="{2B5D9F73-7169-8843-976C-8EAAFF8514DA}" type="presOf" srcId="{37903519-B377-AB4D-9FB6-D68DF1B15EE9}" destId="{2A715B61-3450-D341-AB09-32421C84F332}" srcOrd="0" destOrd="0" presId="urn:microsoft.com/office/officeart/2005/8/layout/lProcess3"/>
    <dgm:cxn modelId="{CAA8DB92-24D3-9A41-B03B-A6C5ED82C058}" srcId="{29EE84F7-EB16-554C-9B45-3F9F78215EEC}" destId="{3E62B0FC-27C9-B847-A7E4-A1C373FCB468}" srcOrd="0" destOrd="0" parTransId="{1EE7A3F6-E664-1D4A-9F37-9C15989A53D4}" sibTransId="{1C1C96E3-C646-914E-889E-FED07CC954BE}"/>
    <dgm:cxn modelId="{2B45E395-8D84-B745-AFD5-CEE74631E356}" srcId="{A4BAE5A3-0E5A-AF43-9725-0B017AD61A00}" destId="{C8A6BF18-E1DF-3844-A62C-8463378FC097}" srcOrd="2" destOrd="0" parTransId="{3B146DA7-E9C1-C941-BF1F-293A57F26A65}" sibTransId="{5D867185-B9BF-824A-AB3A-229E17236BFE}"/>
    <dgm:cxn modelId="{EFEDAFAA-33B5-6241-9C69-39DBA61A6005}" srcId="{C8A6BF18-E1DF-3844-A62C-8463378FC097}" destId="{CDA67BE2-9431-1843-87B7-EDE113E7D59D}" srcOrd="0" destOrd="0" parTransId="{80FAC4BB-041D-3B4C-ADAC-933FC24CA348}" sibTransId="{17A80980-0C93-FB43-AE67-87D82ADD6724}"/>
    <dgm:cxn modelId="{90CB40D9-AC47-0D4A-AB5A-DB68E3FC8DEF}" srcId="{5C362DA8-20E8-7A40-8705-28B2EFA02914}" destId="{7BB7B187-F34A-604F-B6A9-CC202A590C83}" srcOrd="3" destOrd="0" parTransId="{FA98106E-AAC0-C741-A97D-F087C2E7EDAC}" sibTransId="{F4E7E055-8F11-1A45-9A1A-17659839B2E7}"/>
    <dgm:cxn modelId="{DAF595FC-0741-4A4F-9D8A-B111AFA08A10}" srcId="{A4BAE5A3-0E5A-AF43-9725-0B017AD61A00}" destId="{29EE84F7-EB16-554C-9B45-3F9F78215EEC}" srcOrd="0" destOrd="0" parTransId="{6B51B465-CA0A-9448-AACC-5D60596B87DC}" sibTransId="{51F33850-2A95-E54B-B61D-BF978096AF27}"/>
    <dgm:cxn modelId="{FC31CAFE-91E8-1E4F-BCF4-F433C222D24D}" type="presOf" srcId="{A4BAE5A3-0E5A-AF43-9725-0B017AD61A00}" destId="{E4E1CB12-1B0B-0047-BD08-8F946660B7ED}" srcOrd="0" destOrd="0" presId="urn:microsoft.com/office/officeart/2005/8/layout/lProcess3"/>
    <dgm:cxn modelId="{D07979AB-5813-FA4F-9F4D-405DC6CC9612}" type="presParOf" srcId="{E4E1CB12-1B0B-0047-BD08-8F946660B7ED}" destId="{A63FA7C1-55F6-4041-84F7-1D0582DEE531}" srcOrd="0" destOrd="0" presId="urn:microsoft.com/office/officeart/2005/8/layout/lProcess3"/>
    <dgm:cxn modelId="{63CCD995-00BC-0940-9ECC-9EBADC07010B}" type="presParOf" srcId="{A63FA7C1-55F6-4041-84F7-1D0582DEE531}" destId="{9C1E1CBE-35B6-BB44-BC06-1DE4CE072030}" srcOrd="0" destOrd="0" presId="urn:microsoft.com/office/officeart/2005/8/layout/lProcess3"/>
    <dgm:cxn modelId="{57B96B2A-857A-1A46-A957-087CE4E369D6}" type="presParOf" srcId="{A63FA7C1-55F6-4041-84F7-1D0582DEE531}" destId="{A30CCE14-38AF-EF4A-8853-3848C267D71C}" srcOrd="1" destOrd="0" presId="urn:microsoft.com/office/officeart/2005/8/layout/lProcess3"/>
    <dgm:cxn modelId="{85D51B79-FAD1-D549-A455-0E9E602D97AE}" type="presParOf" srcId="{A63FA7C1-55F6-4041-84F7-1D0582DEE531}" destId="{91593E66-40D5-D44A-8E97-74E170D53052}" srcOrd="2" destOrd="0" presId="urn:microsoft.com/office/officeart/2005/8/layout/lProcess3"/>
    <dgm:cxn modelId="{15DE92BF-F76C-964B-88A1-5F2CCE1CD07D}" type="presParOf" srcId="{A63FA7C1-55F6-4041-84F7-1D0582DEE531}" destId="{836904D5-5DDD-1343-B0A4-4BB7E6F0FA07}" srcOrd="3" destOrd="0" presId="urn:microsoft.com/office/officeart/2005/8/layout/lProcess3"/>
    <dgm:cxn modelId="{E38B7AF5-6957-104A-9ED9-EE435AC8EA3F}" type="presParOf" srcId="{A63FA7C1-55F6-4041-84F7-1D0582DEE531}" destId="{D429F02E-8F1D-B64E-ACF0-D351269BB2C9}" srcOrd="4" destOrd="0" presId="urn:microsoft.com/office/officeart/2005/8/layout/lProcess3"/>
    <dgm:cxn modelId="{642FBA00-2145-394B-A905-F47AD4A228AE}" type="presParOf" srcId="{A63FA7C1-55F6-4041-84F7-1D0582DEE531}" destId="{11DA6EF6-EB4D-3744-A202-53EB3CA13548}" srcOrd="5" destOrd="0" presId="urn:microsoft.com/office/officeart/2005/8/layout/lProcess3"/>
    <dgm:cxn modelId="{EAF6AB76-666F-674B-B4A2-CA1B629A920F}" type="presParOf" srcId="{A63FA7C1-55F6-4041-84F7-1D0582DEE531}" destId="{2A715B61-3450-D341-AB09-32421C84F332}" srcOrd="6" destOrd="0" presId="urn:microsoft.com/office/officeart/2005/8/layout/lProcess3"/>
    <dgm:cxn modelId="{499FD644-93DC-F649-9BB2-9894E20A0FFE}" type="presParOf" srcId="{E4E1CB12-1B0B-0047-BD08-8F946660B7ED}" destId="{87FCC84E-E95B-8B4B-9FB9-821DE75FC839}" srcOrd="1" destOrd="0" presId="urn:microsoft.com/office/officeart/2005/8/layout/lProcess3"/>
    <dgm:cxn modelId="{ED8A9CE9-60F7-9B48-9079-D4F8E753EFDF}" type="presParOf" srcId="{E4E1CB12-1B0B-0047-BD08-8F946660B7ED}" destId="{446017AD-F1D2-F84C-8D8E-19F3FB3DACA0}" srcOrd="2" destOrd="0" presId="urn:microsoft.com/office/officeart/2005/8/layout/lProcess3"/>
    <dgm:cxn modelId="{CEDDF5EE-28A5-FC42-B8EB-F045E29A3485}" type="presParOf" srcId="{446017AD-F1D2-F84C-8D8E-19F3FB3DACA0}" destId="{C2D029ED-090B-8C49-8556-58AC578A40FB}" srcOrd="0" destOrd="0" presId="urn:microsoft.com/office/officeart/2005/8/layout/lProcess3"/>
    <dgm:cxn modelId="{DBACB1B6-9564-E446-A150-C8080A3CB3D3}" type="presParOf" srcId="{446017AD-F1D2-F84C-8D8E-19F3FB3DACA0}" destId="{1AA1EFC9-4AFB-8141-B683-0C7394B5B91A}" srcOrd="1" destOrd="0" presId="urn:microsoft.com/office/officeart/2005/8/layout/lProcess3"/>
    <dgm:cxn modelId="{3C3C3523-94DE-B041-9E86-481E0532474A}" type="presParOf" srcId="{446017AD-F1D2-F84C-8D8E-19F3FB3DACA0}" destId="{3E504C8F-5638-0A40-9892-6490CF9984EF}" srcOrd="2" destOrd="0" presId="urn:microsoft.com/office/officeart/2005/8/layout/lProcess3"/>
    <dgm:cxn modelId="{03477B09-5A27-FD42-8C21-09BB26225DB5}" type="presParOf" srcId="{446017AD-F1D2-F84C-8D8E-19F3FB3DACA0}" destId="{4FDFF6EF-3F4A-E840-9D40-D2464721D7CD}" srcOrd="3" destOrd="0" presId="urn:microsoft.com/office/officeart/2005/8/layout/lProcess3"/>
    <dgm:cxn modelId="{81E2205E-A4FD-9443-95E4-CE6ED310F7C7}" type="presParOf" srcId="{446017AD-F1D2-F84C-8D8E-19F3FB3DACA0}" destId="{9230609D-51F6-6648-ACF1-F6BD726FA134}" srcOrd="4" destOrd="0" presId="urn:microsoft.com/office/officeart/2005/8/layout/lProcess3"/>
    <dgm:cxn modelId="{11755F78-5DFA-E540-B7AA-A135BE68C220}" type="presParOf" srcId="{446017AD-F1D2-F84C-8D8E-19F3FB3DACA0}" destId="{0B1D9639-8F00-6B42-8327-A014C1CA0663}" srcOrd="5" destOrd="0" presId="urn:microsoft.com/office/officeart/2005/8/layout/lProcess3"/>
    <dgm:cxn modelId="{9D04F39B-8AD9-C74D-9627-4DFA2B09CF15}" type="presParOf" srcId="{446017AD-F1D2-F84C-8D8E-19F3FB3DACA0}" destId="{61BAC016-C0F5-4143-8E3B-76C55698C316}" srcOrd="6" destOrd="0" presId="urn:microsoft.com/office/officeart/2005/8/layout/lProcess3"/>
    <dgm:cxn modelId="{9F29A5A2-58E1-D04C-8B14-637F1966F56C}" type="presParOf" srcId="{446017AD-F1D2-F84C-8D8E-19F3FB3DACA0}" destId="{498AE288-F65F-C449-B761-3A8C6A69E60E}" srcOrd="7" destOrd="0" presId="urn:microsoft.com/office/officeart/2005/8/layout/lProcess3"/>
    <dgm:cxn modelId="{DA17D453-8FD1-6E4B-BB2A-E1B02FF27E88}" type="presParOf" srcId="{446017AD-F1D2-F84C-8D8E-19F3FB3DACA0}" destId="{0A50791F-9321-EA42-B7BC-A9922C59F5B5}" srcOrd="8" destOrd="0" presId="urn:microsoft.com/office/officeart/2005/8/layout/lProcess3"/>
    <dgm:cxn modelId="{3444A163-F8B2-DB48-877E-5B178A577AF5}" type="presParOf" srcId="{E4E1CB12-1B0B-0047-BD08-8F946660B7ED}" destId="{617CFDA0-ACD0-5C49-836F-DEEBA2CE9027}" srcOrd="3" destOrd="0" presId="urn:microsoft.com/office/officeart/2005/8/layout/lProcess3"/>
    <dgm:cxn modelId="{1B14DB7B-95CE-2543-8CE4-041073E01C3C}" type="presParOf" srcId="{E4E1CB12-1B0B-0047-BD08-8F946660B7ED}" destId="{BECED432-FBCD-AD4D-8C23-92FED96F6CE1}" srcOrd="4" destOrd="0" presId="urn:microsoft.com/office/officeart/2005/8/layout/lProcess3"/>
    <dgm:cxn modelId="{36BDF721-9585-384A-B771-FCA13729B1F6}" type="presParOf" srcId="{BECED432-FBCD-AD4D-8C23-92FED96F6CE1}" destId="{AB45AAB2-C762-2E4E-B267-B36430E44B40}" srcOrd="0" destOrd="0" presId="urn:microsoft.com/office/officeart/2005/8/layout/lProcess3"/>
    <dgm:cxn modelId="{A8053815-A718-A64B-91FE-ABCA81FFCA81}" type="presParOf" srcId="{BECED432-FBCD-AD4D-8C23-92FED96F6CE1}" destId="{5D3154F9-3AAC-1A4A-BFE9-7D078FA11938}" srcOrd="1" destOrd="0" presId="urn:microsoft.com/office/officeart/2005/8/layout/lProcess3"/>
    <dgm:cxn modelId="{AA001004-DB46-D842-BD5D-70C1ACB72A75}" type="presParOf" srcId="{BECED432-FBCD-AD4D-8C23-92FED96F6CE1}" destId="{AE3BAF59-5F09-C64A-83C7-8BB1357A3581}" srcOrd="2" destOrd="0" presId="urn:microsoft.com/office/officeart/2005/8/layout/lProcess3"/>
    <dgm:cxn modelId="{8E83D01C-C93E-0549-848D-C90AA1A9A55F}" type="presParOf" srcId="{BECED432-FBCD-AD4D-8C23-92FED96F6CE1}" destId="{CC0D7570-0489-9949-94E5-DD80847285A4}" srcOrd="3" destOrd="0" presId="urn:microsoft.com/office/officeart/2005/8/layout/lProcess3"/>
    <dgm:cxn modelId="{1D8FF8C5-B2CC-3D47-859E-702EF538E11E}" type="presParOf" srcId="{BECED432-FBCD-AD4D-8C23-92FED96F6CE1}" destId="{E1881AA5-93E1-FD45-88E1-D4685CD13D41}" srcOrd="4" destOrd="0" presId="urn:microsoft.com/office/officeart/2005/8/layout/lProcess3"/>
    <dgm:cxn modelId="{BED1FB24-2AA9-C346-8310-D47C6C490417}" type="presParOf" srcId="{BECED432-FBCD-AD4D-8C23-92FED96F6CE1}" destId="{C41BFA55-2948-3A4D-B636-F97B9967121B}" srcOrd="5" destOrd="0" presId="urn:microsoft.com/office/officeart/2005/8/layout/lProcess3"/>
    <dgm:cxn modelId="{6C1664C3-E982-4B47-B4CD-D8491F6E4390}" type="presParOf" srcId="{BECED432-FBCD-AD4D-8C23-92FED96F6CE1}" destId="{3180FF60-050E-DF48-ABCF-B64379D7F4E9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BAE5A3-0E5A-AF43-9725-0B017AD61A00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EE84F7-EB16-554C-9B45-3F9F78215EEC}">
      <dgm:prSet phldrT="[Text]"/>
      <dgm:spPr/>
      <dgm:t>
        <a:bodyPr/>
        <a:lstStyle/>
        <a:p>
          <a:pPr rtl="0"/>
          <a:r>
            <a:rPr lang="en-US" dirty="0"/>
            <a:t>Intro to Proteomics</a:t>
          </a:r>
        </a:p>
      </dgm:t>
    </dgm:pt>
    <dgm:pt modelId="{6B51B465-CA0A-9448-AACC-5D60596B87DC}" type="parTrans" cxnId="{DAF595FC-0741-4A4F-9D8A-B111AFA08A10}">
      <dgm:prSet/>
      <dgm:spPr/>
      <dgm:t>
        <a:bodyPr/>
        <a:lstStyle/>
        <a:p>
          <a:endParaRPr lang="en-US"/>
        </a:p>
      </dgm:t>
    </dgm:pt>
    <dgm:pt modelId="{51F33850-2A95-E54B-B61D-BF978096AF27}" type="sibTrans" cxnId="{DAF595FC-0741-4A4F-9D8A-B111AFA08A10}">
      <dgm:prSet/>
      <dgm:spPr/>
      <dgm:t>
        <a:bodyPr/>
        <a:lstStyle/>
        <a:p>
          <a:endParaRPr lang="en-US"/>
        </a:p>
      </dgm:t>
    </dgm:pt>
    <dgm:pt modelId="{3E62B0FC-27C9-B847-A7E4-A1C373FCB468}">
      <dgm:prSet phldrT="[Text]"/>
      <dgm:spPr/>
      <dgm:t>
        <a:bodyPr/>
        <a:lstStyle/>
        <a:p>
          <a:pPr rtl="0"/>
          <a:r>
            <a:rPr lang="en-US" dirty="0"/>
            <a:t>Aptamer vs. Antibody Proteomics</a:t>
          </a:r>
        </a:p>
      </dgm:t>
    </dgm:pt>
    <dgm:pt modelId="{1EE7A3F6-E664-1D4A-9F37-9C15989A53D4}" type="parTrans" cxnId="{CAA8DB92-24D3-9A41-B03B-A6C5ED82C058}">
      <dgm:prSet/>
      <dgm:spPr/>
      <dgm:t>
        <a:bodyPr/>
        <a:lstStyle/>
        <a:p>
          <a:endParaRPr lang="en-US"/>
        </a:p>
      </dgm:t>
    </dgm:pt>
    <dgm:pt modelId="{1C1C96E3-C646-914E-889E-FED07CC954BE}" type="sibTrans" cxnId="{CAA8DB92-24D3-9A41-B03B-A6C5ED82C058}">
      <dgm:prSet/>
      <dgm:spPr/>
      <dgm:t>
        <a:bodyPr/>
        <a:lstStyle/>
        <a:p>
          <a:endParaRPr lang="en-US"/>
        </a:p>
      </dgm:t>
    </dgm:pt>
    <dgm:pt modelId="{B3E6F454-0047-B946-927F-DD499AFFBD7E}">
      <dgm:prSet phldrT="[Text]"/>
      <dgm:spPr/>
      <dgm:t>
        <a:bodyPr/>
        <a:lstStyle/>
        <a:p>
          <a:pPr rtl="0"/>
          <a:r>
            <a:rPr lang="en-US" dirty="0" err="1"/>
            <a:t>Somalogic</a:t>
          </a:r>
          <a:r>
            <a:rPr lang="en-US" dirty="0"/>
            <a:t> Data Processing</a:t>
          </a:r>
        </a:p>
      </dgm:t>
    </dgm:pt>
    <dgm:pt modelId="{C07B06FC-8FA7-3641-8DE3-00565307FF91}" type="parTrans" cxnId="{99DDE63F-7187-664E-AB73-7ECF2EF9FFFF}">
      <dgm:prSet/>
      <dgm:spPr/>
      <dgm:t>
        <a:bodyPr/>
        <a:lstStyle/>
        <a:p>
          <a:endParaRPr lang="en-US"/>
        </a:p>
      </dgm:t>
    </dgm:pt>
    <dgm:pt modelId="{4E3F0099-7A6E-7E49-AECA-1E915A72D2E4}" type="sibTrans" cxnId="{99DDE63F-7187-664E-AB73-7ECF2EF9FFFF}">
      <dgm:prSet/>
      <dgm:spPr/>
      <dgm:t>
        <a:bodyPr/>
        <a:lstStyle/>
        <a:p>
          <a:endParaRPr lang="en-US"/>
        </a:p>
      </dgm:t>
    </dgm:pt>
    <dgm:pt modelId="{5C362DA8-20E8-7A40-8705-28B2EFA02914}">
      <dgm:prSet phldrT="[Text]"/>
      <dgm:spPr/>
      <dgm:t>
        <a:bodyPr/>
        <a:lstStyle/>
        <a:p>
          <a:pPr rtl="0"/>
          <a:r>
            <a:rPr lang="en-US" dirty="0"/>
            <a:t>Association Testing &amp; Multiplexing</a:t>
          </a:r>
        </a:p>
      </dgm:t>
    </dgm:pt>
    <dgm:pt modelId="{791C0301-B683-BB46-A423-E99D9F4974F6}" type="parTrans" cxnId="{C03C5C2D-B8E1-F04D-8244-531899DA22D5}">
      <dgm:prSet/>
      <dgm:spPr/>
      <dgm:t>
        <a:bodyPr/>
        <a:lstStyle/>
        <a:p>
          <a:endParaRPr lang="en-US"/>
        </a:p>
      </dgm:t>
    </dgm:pt>
    <dgm:pt modelId="{A7258A0C-9AFA-8744-8B53-951EFE4EDE2C}" type="sibTrans" cxnId="{C03C5C2D-B8E1-F04D-8244-531899DA22D5}">
      <dgm:prSet/>
      <dgm:spPr/>
      <dgm:t>
        <a:bodyPr/>
        <a:lstStyle/>
        <a:p>
          <a:endParaRPr lang="en-US"/>
        </a:p>
      </dgm:t>
    </dgm:pt>
    <dgm:pt modelId="{262BBABD-AA9A-3449-B62B-9E1C189A7D6D}">
      <dgm:prSet phldrT="[Text]"/>
      <dgm:spPr/>
      <dgm:t>
        <a:bodyPr/>
        <a:lstStyle/>
        <a:p>
          <a:pPr rtl="0"/>
          <a:r>
            <a:rPr lang="en-US" dirty="0"/>
            <a:t>Association Testing</a:t>
          </a:r>
        </a:p>
      </dgm:t>
    </dgm:pt>
    <dgm:pt modelId="{BD1F4F28-8811-4E4B-8B07-437CDC17A22D}" type="parTrans" cxnId="{0C53A065-2ADC-E24A-B9DA-DDA3887163CE}">
      <dgm:prSet/>
      <dgm:spPr/>
      <dgm:t>
        <a:bodyPr/>
        <a:lstStyle/>
        <a:p>
          <a:endParaRPr lang="en-US"/>
        </a:p>
      </dgm:t>
    </dgm:pt>
    <dgm:pt modelId="{387BF53A-976E-0347-B2EF-B1E5631C12CD}" type="sibTrans" cxnId="{0C53A065-2ADC-E24A-B9DA-DDA3887163CE}">
      <dgm:prSet/>
      <dgm:spPr/>
      <dgm:t>
        <a:bodyPr/>
        <a:lstStyle/>
        <a:p>
          <a:endParaRPr lang="en-US"/>
        </a:p>
      </dgm:t>
    </dgm:pt>
    <dgm:pt modelId="{7BB7B187-F34A-604F-B6A9-CC202A590C83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FA98106E-AAC0-C741-A97D-F087C2E7EDAC}" type="parTrans" cxnId="{90CB40D9-AC47-0D4A-AB5A-DB68E3FC8DEF}">
      <dgm:prSet/>
      <dgm:spPr/>
      <dgm:t>
        <a:bodyPr/>
        <a:lstStyle/>
        <a:p>
          <a:endParaRPr lang="en-US"/>
        </a:p>
      </dgm:t>
    </dgm:pt>
    <dgm:pt modelId="{F4E7E055-8F11-1A45-9A1A-17659839B2E7}" type="sibTrans" cxnId="{90CB40D9-AC47-0D4A-AB5A-DB68E3FC8DEF}">
      <dgm:prSet/>
      <dgm:spPr/>
      <dgm:t>
        <a:bodyPr/>
        <a:lstStyle/>
        <a:p>
          <a:endParaRPr lang="en-US"/>
        </a:p>
      </dgm:t>
    </dgm:pt>
    <dgm:pt modelId="{C8A6BF18-E1DF-3844-A62C-8463378FC097}">
      <dgm:prSet phldrT="[Text]"/>
      <dgm:spPr/>
      <dgm:t>
        <a:bodyPr/>
        <a:lstStyle/>
        <a:p>
          <a:pPr rtl="0"/>
          <a:r>
            <a:rPr lang="en-US" dirty="0" err="1"/>
            <a:t>pQTLs</a:t>
          </a:r>
          <a:endParaRPr lang="en-US" dirty="0"/>
        </a:p>
      </dgm:t>
    </dgm:pt>
    <dgm:pt modelId="{3B146DA7-E9C1-C941-BF1F-293A57F26A65}" type="parTrans" cxnId="{2B45E395-8D84-B745-AFD5-CEE74631E356}">
      <dgm:prSet/>
      <dgm:spPr/>
      <dgm:t>
        <a:bodyPr/>
        <a:lstStyle/>
        <a:p>
          <a:endParaRPr lang="en-US"/>
        </a:p>
      </dgm:t>
    </dgm:pt>
    <dgm:pt modelId="{5D867185-B9BF-824A-AB3A-229E17236BFE}" type="sibTrans" cxnId="{2B45E395-8D84-B745-AFD5-CEE74631E356}">
      <dgm:prSet/>
      <dgm:spPr/>
      <dgm:t>
        <a:bodyPr/>
        <a:lstStyle/>
        <a:p>
          <a:endParaRPr lang="en-US"/>
        </a:p>
      </dgm:t>
    </dgm:pt>
    <dgm:pt modelId="{CDA67BE2-9431-1843-87B7-EDE113E7D59D}">
      <dgm:prSet phldrT="[Text]"/>
      <dgm:spPr/>
      <dgm:t>
        <a:bodyPr/>
        <a:lstStyle/>
        <a:p>
          <a:pPr rtl="0"/>
          <a:r>
            <a:rPr lang="en-US" dirty="0"/>
            <a:t>Cis and Trans </a:t>
          </a:r>
          <a:r>
            <a:rPr lang="en-US" dirty="0" err="1"/>
            <a:t>pQTLs</a:t>
          </a:r>
          <a:endParaRPr lang="en-US" dirty="0"/>
        </a:p>
      </dgm:t>
    </dgm:pt>
    <dgm:pt modelId="{80FAC4BB-041D-3B4C-ADAC-933FC24CA348}" type="parTrans" cxnId="{EFEDAFAA-33B5-6241-9C69-39DBA61A6005}">
      <dgm:prSet/>
      <dgm:spPr/>
      <dgm:t>
        <a:bodyPr/>
        <a:lstStyle/>
        <a:p>
          <a:endParaRPr lang="en-US"/>
        </a:p>
      </dgm:t>
    </dgm:pt>
    <dgm:pt modelId="{17A80980-0C93-FB43-AE67-87D82ADD6724}" type="sibTrans" cxnId="{EFEDAFAA-33B5-6241-9C69-39DBA61A6005}">
      <dgm:prSet/>
      <dgm:spPr/>
      <dgm:t>
        <a:bodyPr/>
        <a:lstStyle/>
        <a:p>
          <a:endParaRPr lang="en-US"/>
        </a:p>
      </dgm:t>
    </dgm:pt>
    <dgm:pt modelId="{7189BAED-8A68-A74E-BD12-83A5C1CE8016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5E14F87C-EC62-094D-9DD9-27289E3F6AC1}" type="parTrans" cxnId="{19110331-CDFD-8847-84EF-E49FE331436C}">
      <dgm:prSet/>
      <dgm:spPr/>
      <dgm:t>
        <a:bodyPr/>
        <a:lstStyle/>
        <a:p>
          <a:endParaRPr lang="en-US"/>
        </a:p>
      </dgm:t>
    </dgm:pt>
    <dgm:pt modelId="{E30F3F02-658F-7B40-B2A7-33A5DAF5AA4E}" type="sibTrans" cxnId="{19110331-CDFD-8847-84EF-E49FE331436C}">
      <dgm:prSet/>
      <dgm:spPr/>
      <dgm:t>
        <a:bodyPr/>
        <a:lstStyle/>
        <a:p>
          <a:endParaRPr lang="en-US"/>
        </a:p>
      </dgm:t>
    </dgm:pt>
    <dgm:pt modelId="{37903519-B377-AB4D-9FB6-D68DF1B15EE9}">
      <dgm:prSet/>
      <dgm:spPr/>
      <dgm:t>
        <a:bodyPr/>
        <a:lstStyle/>
        <a:p>
          <a:pPr rtl="0"/>
          <a:r>
            <a:rPr lang="en-US" dirty="0" err="1"/>
            <a:t>Olink</a:t>
          </a:r>
          <a:r>
            <a:rPr lang="en-US" dirty="0"/>
            <a:t> Data Processing</a:t>
          </a:r>
        </a:p>
      </dgm:t>
    </dgm:pt>
    <dgm:pt modelId="{CA593892-DA92-704F-9C11-7E397198D41D}" type="parTrans" cxnId="{A3AC9702-1585-FC42-A91B-2AD571C28E87}">
      <dgm:prSet/>
      <dgm:spPr/>
      <dgm:t>
        <a:bodyPr/>
        <a:lstStyle/>
        <a:p>
          <a:endParaRPr lang="en-US"/>
        </a:p>
      </dgm:t>
    </dgm:pt>
    <dgm:pt modelId="{904FDE45-1B06-AB44-AAFA-D453A0C134C6}" type="sibTrans" cxnId="{A3AC9702-1585-FC42-A91B-2AD571C28E87}">
      <dgm:prSet/>
      <dgm:spPr/>
      <dgm:t>
        <a:bodyPr/>
        <a:lstStyle/>
        <a:p>
          <a:endParaRPr lang="en-US"/>
        </a:p>
      </dgm:t>
    </dgm:pt>
    <dgm:pt modelId="{13AF03DC-4816-E140-8F82-4E5FCD4E54E3}">
      <dgm:prSet/>
      <dgm:spPr/>
      <dgm:t>
        <a:bodyPr/>
        <a:lstStyle/>
        <a:p>
          <a:pPr rtl="0"/>
          <a:r>
            <a:rPr lang="en-US" dirty="0"/>
            <a:t>Multiple</a:t>
          </a:r>
          <a:r>
            <a:rPr lang="en-US" baseline="0" dirty="0"/>
            <a:t> Comparison Correction</a:t>
          </a:r>
          <a:endParaRPr lang="en-US" dirty="0"/>
        </a:p>
      </dgm:t>
    </dgm:pt>
    <dgm:pt modelId="{933CAB04-F604-8841-9089-FB198C962D6E}" type="parTrans" cxnId="{5F160640-A5D5-8340-A023-45161CBF1912}">
      <dgm:prSet/>
      <dgm:spPr/>
      <dgm:t>
        <a:bodyPr/>
        <a:lstStyle/>
        <a:p>
          <a:endParaRPr lang="en-US"/>
        </a:p>
      </dgm:t>
    </dgm:pt>
    <dgm:pt modelId="{AF0B9742-0AD5-A345-B02C-A3C217185447}" type="sibTrans" cxnId="{5F160640-A5D5-8340-A023-45161CBF1912}">
      <dgm:prSet/>
      <dgm:spPr/>
      <dgm:t>
        <a:bodyPr/>
        <a:lstStyle/>
        <a:p>
          <a:endParaRPr lang="en-US"/>
        </a:p>
      </dgm:t>
    </dgm:pt>
    <dgm:pt modelId="{16F498E5-1F9D-704F-9E21-6AC953314F7C}">
      <dgm:prSet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E9CCA3FB-AD5E-0E4D-A1A8-7305F2E3CCD4}" type="parTrans" cxnId="{88DAB752-B166-1040-8D46-81B6BF438814}">
      <dgm:prSet/>
      <dgm:spPr/>
      <dgm:t>
        <a:bodyPr/>
        <a:lstStyle/>
        <a:p>
          <a:endParaRPr lang="en-US"/>
        </a:p>
      </dgm:t>
    </dgm:pt>
    <dgm:pt modelId="{6D904D6A-63C6-504B-8AA0-0973E5A56210}" type="sibTrans" cxnId="{88DAB752-B166-1040-8D46-81B6BF438814}">
      <dgm:prSet/>
      <dgm:spPr/>
      <dgm:t>
        <a:bodyPr/>
        <a:lstStyle/>
        <a:p>
          <a:endParaRPr lang="en-US"/>
        </a:p>
      </dgm:t>
    </dgm:pt>
    <dgm:pt modelId="{04C37F85-0580-D84E-9BBE-23526938D13C}">
      <dgm:prSet/>
      <dgm:spPr/>
      <dgm:t>
        <a:bodyPr/>
        <a:lstStyle/>
        <a:p>
          <a:pPr rtl="0"/>
          <a:r>
            <a:rPr lang="en-US" dirty="0"/>
            <a:t>Conclusion</a:t>
          </a:r>
        </a:p>
      </dgm:t>
    </dgm:pt>
    <dgm:pt modelId="{82336769-1C8E-6543-A142-CE1BF0D8D395}" type="parTrans" cxnId="{D9B83E71-0CA5-814D-8945-643959D6F436}">
      <dgm:prSet/>
      <dgm:spPr/>
      <dgm:t>
        <a:bodyPr/>
        <a:lstStyle/>
        <a:p>
          <a:endParaRPr lang="en-US"/>
        </a:p>
      </dgm:t>
    </dgm:pt>
    <dgm:pt modelId="{60DF09D7-E1F1-4F44-B252-3AAFEB559515}" type="sibTrans" cxnId="{D9B83E71-0CA5-814D-8945-643959D6F436}">
      <dgm:prSet/>
      <dgm:spPr/>
      <dgm:t>
        <a:bodyPr/>
        <a:lstStyle/>
        <a:p>
          <a:endParaRPr lang="en-US"/>
        </a:p>
      </dgm:t>
    </dgm:pt>
    <dgm:pt modelId="{E4E1CB12-1B0B-0047-BD08-8F946660B7ED}" type="pres">
      <dgm:prSet presAssocID="{A4BAE5A3-0E5A-AF43-9725-0B017AD61A0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63FA7C1-55F6-4041-84F7-1D0582DEE531}" type="pres">
      <dgm:prSet presAssocID="{29EE84F7-EB16-554C-9B45-3F9F78215EEC}" presName="horFlow" presStyleCnt="0"/>
      <dgm:spPr/>
    </dgm:pt>
    <dgm:pt modelId="{9C1E1CBE-35B6-BB44-BC06-1DE4CE072030}" type="pres">
      <dgm:prSet presAssocID="{29EE84F7-EB16-554C-9B45-3F9F78215EEC}" presName="bigChev" presStyleLbl="node1" presStyleIdx="0" presStyleCnt="3"/>
      <dgm:spPr/>
    </dgm:pt>
    <dgm:pt modelId="{A30CCE14-38AF-EF4A-8853-3848C267D71C}" type="pres">
      <dgm:prSet presAssocID="{1EE7A3F6-E664-1D4A-9F37-9C15989A53D4}" presName="parTrans" presStyleCnt="0"/>
      <dgm:spPr/>
    </dgm:pt>
    <dgm:pt modelId="{91593E66-40D5-D44A-8E97-74E170D53052}" type="pres">
      <dgm:prSet presAssocID="{3E62B0FC-27C9-B847-A7E4-A1C373FCB468}" presName="node" presStyleLbl="alignAccFollowNode1" presStyleIdx="0" presStyleCnt="10">
        <dgm:presLayoutVars>
          <dgm:bulletEnabled val="1"/>
        </dgm:presLayoutVars>
      </dgm:prSet>
      <dgm:spPr/>
    </dgm:pt>
    <dgm:pt modelId="{836904D5-5DDD-1343-B0A4-4BB7E6F0FA07}" type="pres">
      <dgm:prSet presAssocID="{1C1C96E3-C646-914E-889E-FED07CC954BE}" presName="sibTrans" presStyleCnt="0"/>
      <dgm:spPr/>
    </dgm:pt>
    <dgm:pt modelId="{D429F02E-8F1D-B64E-ACF0-D351269BB2C9}" type="pres">
      <dgm:prSet presAssocID="{B3E6F454-0047-B946-927F-DD499AFFBD7E}" presName="node" presStyleLbl="alignAccFollowNode1" presStyleIdx="1" presStyleCnt="10">
        <dgm:presLayoutVars>
          <dgm:bulletEnabled val="1"/>
        </dgm:presLayoutVars>
      </dgm:prSet>
      <dgm:spPr/>
    </dgm:pt>
    <dgm:pt modelId="{11DA6EF6-EB4D-3744-A202-53EB3CA13548}" type="pres">
      <dgm:prSet presAssocID="{4E3F0099-7A6E-7E49-AECA-1E915A72D2E4}" presName="sibTrans" presStyleCnt="0"/>
      <dgm:spPr/>
    </dgm:pt>
    <dgm:pt modelId="{2A715B61-3450-D341-AB09-32421C84F332}" type="pres">
      <dgm:prSet presAssocID="{37903519-B377-AB4D-9FB6-D68DF1B15EE9}" presName="node" presStyleLbl="alignAccFollowNode1" presStyleIdx="2" presStyleCnt="10">
        <dgm:presLayoutVars>
          <dgm:bulletEnabled val="1"/>
        </dgm:presLayoutVars>
      </dgm:prSet>
      <dgm:spPr/>
    </dgm:pt>
    <dgm:pt modelId="{87FCC84E-E95B-8B4B-9FB9-821DE75FC839}" type="pres">
      <dgm:prSet presAssocID="{29EE84F7-EB16-554C-9B45-3F9F78215EEC}" presName="vSp" presStyleCnt="0"/>
      <dgm:spPr/>
    </dgm:pt>
    <dgm:pt modelId="{446017AD-F1D2-F84C-8D8E-19F3FB3DACA0}" type="pres">
      <dgm:prSet presAssocID="{5C362DA8-20E8-7A40-8705-28B2EFA02914}" presName="horFlow" presStyleCnt="0"/>
      <dgm:spPr/>
    </dgm:pt>
    <dgm:pt modelId="{C2D029ED-090B-8C49-8556-58AC578A40FB}" type="pres">
      <dgm:prSet presAssocID="{5C362DA8-20E8-7A40-8705-28B2EFA02914}" presName="bigChev" presStyleLbl="node1" presStyleIdx="1" presStyleCnt="3"/>
      <dgm:spPr/>
    </dgm:pt>
    <dgm:pt modelId="{1AA1EFC9-4AFB-8141-B683-0C7394B5B91A}" type="pres">
      <dgm:prSet presAssocID="{BD1F4F28-8811-4E4B-8B07-437CDC17A22D}" presName="parTrans" presStyleCnt="0"/>
      <dgm:spPr/>
    </dgm:pt>
    <dgm:pt modelId="{3E504C8F-5638-0A40-9892-6490CF9984EF}" type="pres">
      <dgm:prSet presAssocID="{262BBABD-AA9A-3449-B62B-9E1C189A7D6D}" presName="node" presStyleLbl="alignAccFollowNode1" presStyleIdx="3" presStyleCnt="10">
        <dgm:presLayoutVars>
          <dgm:bulletEnabled val="1"/>
        </dgm:presLayoutVars>
      </dgm:prSet>
      <dgm:spPr/>
    </dgm:pt>
    <dgm:pt modelId="{4FDFF6EF-3F4A-E840-9D40-D2464721D7CD}" type="pres">
      <dgm:prSet presAssocID="{387BF53A-976E-0347-B2EF-B1E5631C12CD}" presName="sibTrans" presStyleCnt="0"/>
      <dgm:spPr/>
    </dgm:pt>
    <dgm:pt modelId="{9230609D-51F6-6648-ACF1-F6BD726FA134}" type="pres">
      <dgm:prSet presAssocID="{16F498E5-1F9D-704F-9E21-6AC953314F7C}" presName="node" presStyleLbl="alignAccFollowNode1" presStyleIdx="4" presStyleCnt="10">
        <dgm:presLayoutVars>
          <dgm:bulletEnabled val="1"/>
        </dgm:presLayoutVars>
      </dgm:prSet>
      <dgm:spPr/>
    </dgm:pt>
    <dgm:pt modelId="{0B1D9639-8F00-6B42-8327-A014C1CA0663}" type="pres">
      <dgm:prSet presAssocID="{6D904D6A-63C6-504B-8AA0-0973E5A56210}" presName="sibTrans" presStyleCnt="0"/>
      <dgm:spPr/>
    </dgm:pt>
    <dgm:pt modelId="{61BAC016-C0F5-4143-8E3B-76C55698C316}" type="pres">
      <dgm:prSet presAssocID="{13AF03DC-4816-E140-8F82-4E5FCD4E54E3}" presName="node" presStyleLbl="alignAccFollowNode1" presStyleIdx="5" presStyleCnt="10">
        <dgm:presLayoutVars>
          <dgm:bulletEnabled val="1"/>
        </dgm:presLayoutVars>
      </dgm:prSet>
      <dgm:spPr/>
    </dgm:pt>
    <dgm:pt modelId="{498AE288-F65F-C449-B761-3A8C6A69E60E}" type="pres">
      <dgm:prSet presAssocID="{AF0B9742-0AD5-A345-B02C-A3C217185447}" presName="sibTrans" presStyleCnt="0"/>
      <dgm:spPr/>
    </dgm:pt>
    <dgm:pt modelId="{0A50791F-9321-EA42-B7BC-A9922C59F5B5}" type="pres">
      <dgm:prSet presAssocID="{7BB7B187-F34A-604F-B6A9-CC202A590C83}" presName="node" presStyleLbl="alignAccFollowNode1" presStyleIdx="6" presStyleCnt="10">
        <dgm:presLayoutVars>
          <dgm:bulletEnabled val="1"/>
        </dgm:presLayoutVars>
      </dgm:prSet>
      <dgm:spPr/>
    </dgm:pt>
    <dgm:pt modelId="{617CFDA0-ACD0-5C49-836F-DEEBA2CE9027}" type="pres">
      <dgm:prSet presAssocID="{5C362DA8-20E8-7A40-8705-28B2EFA02914}" presName="vSp" presStyleCnt="0"/>
      <dgm:spPr/>
    </dgm:pt>
    <dgm:pt modelId="{BECED432-FBCD-AD4D-8C23-92FED96F6CE1}" type="pres">
      <dgm:prSet presAssocID="{C8A6BF18-E1DF-3844-A62C-8463378FC097}" presName="horFlow" presStyleCnt="0"/>
      <dgm:spPr/>
    </dgm:pt>
    <dgm:pt modelId="{AB45AAB2-C762-2E4E-B267-B36430E44B40}" type="pres">
      <dgm:prSet presAssocID="{C8A6BF18-E1DF-3844-A62C-8463378FC097}" presName="bigChev" presStyleLbl="node1" presStyleIdx="2" presStyleCnt="3"/>
      <dgm:spPr/>
    </dgm:pt>
    <dgm:pt modelId="{5D3154F9-3AAC-1A4A-BFE9-7D078FA11938}" type="pres">
      <dgm:prSet presAssocID="{80FAC4BB-041D-3B4C-ADAC-933FC24CA348}" presName="parTrans" presStyleCnt="0"/>
      <dgm:spPr/>
    </dgm:pt>
    <dgm:pt modelId="{AE3BAF59-5F09-C64A-83C7-8BB1357A3581}" type="pres">
      <dgm:prSet presAssocID="{CDA67BE2-9431-1843-87B7-EDE113E7D59D}" presName="node" presStyleLbl="alignAccFollowNode1" presStyleIdx="7" presStyleCnt="10">
        <dgm:presLayoutVars>
          <dgm:bulletEnabled val="1"/>
        </dgm:presLayoutVars>
      </dgm:prSet>
      <dgm:spPr/>
    </dgm:pt>
    <dgm:pt modelId="{CC0D7570-0489-9949-94E5-DD80847285A4}" type="pres">
      <dgm:prSet presAssocID="{17A80980-0C93-FB43-AE67-87D82ADD6724}" presName="sibTrans" presStyleCnt="0"/>
      <dgm:spPr/>
    </dgm:pt>
    <dgm:pt modelId="{E1881AA5-93E1-FD45-88E1-D4685CD13D41}" type="pres">
      <dgm:prSet presAssocID="{7189BAED-8A68-A74E-BD12-83A5C1CE8016}" presName="node" presStyleLbl="alignAccFollowNode1" presStyleIdx="8" presStyleCnt="10">
        <dgm:presLayoutVars>
          <dgm:bulletEnabled val="1"/>
        </dgm:presLayoutVars>
      </dgm:prSet>
      <dgm:spPr/>
    </dgm:pt>
    <dgm:pt modelId="{C41BFA55-2948-3A4D-B636-F97B9967121B}" type="pres">
      <dgm:prSet presAssocID="{E30F3F02-658F-7B40-B2A7-33A5DAF5AA4E}" presName="sibTrans" presStyleCnt="0"/>
      <dgm:spPr/>
    </dgm:pt>
    <dgm:pt modelId="{3180FF60-050E-DF48-ABCF-B64379D7F4E9}" type="pres">
      <dgm:prSet presAssocID="{04C37F85-0580-D84E-9BBE-23526938D13C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A3AC9702-1585-FC42-A91B-2AD571C28E87}" srcId="{29EE84F7-EB16-554C-9B45-3F9F78215EEC}" destId="{37903519-B377-AB4D-9FB6-D68DF1B15EE9}" srcOrd="2" destOrd="0" parTransId="{CA593892-DA92-704F-9C11-7E397198D41D}" sibTransId="{904FDE45-1B06-AB44-AAFA-D453A0C134C6}"/>
    <dgm:cxn modelId="{D676EB17-A426-9745-954A-484D8F19A481}" type="presOf" srcId="{262BBABD-AA9A-3449-B62B-9E1C189A7D6D}" destId="{3E504C8F-5638-0A40-9892-6490CF9984EF}" srcOrd="0" destOrd="0" presId="urn:microsoft.com/office/officeart/2005/8/layout/lProcess3"/>
    <dgm:cxn modelId="{0D00E523-387E-EC4A-8B4C-29F289B939D7}" type="presOf" srcId="{B3E6F454-0047-B946-927F-DD499AFFBD7E}" destId="{D429F02E-8F1D-B64E-ACF0-D351269BB2C9}" srcOrd="0" destOrd="0" presId="urn:microsoft.com/office/officeart/2005/8/layout/lProcess3"/>
    <dgm:cxn modelId="{C03C5C2D-B8E1-F04D-8244-531899DA22D5}" srcId="{A4BAE5A3-0E5A-AF43-9725-0B017AD61A00}" destId="{5C362DA8-20E8-7A40-8705-28B2EFA02914}" srcOrd="1" destOrd="0" parTransId="{791C0301-B683-BB46-A423-E99D9F4974F6}" sibTransId="{A7258A0C-9AFA-8744-8B53-951EFE4EDE2C}"/>
    <dgm:cxn modelId="{19110331-CDFD-8847-84EF-E49FE331436C}" srcId="{C8A6BF18-E1DF-3844-A62C-8463378FC097}" destId="{7189BAED-8A68-A74E-BD12-83A5C1CE8016}" srcOrd="1" destOrd="0" parTransId="{5E14F87C-EC62-094D-9DD9-27289E3F6AC1}" sibTransId="{E30F3F02-658F-7B40-B2A7-33A5DAF5AA4E}"/>
    <dgm:cxn modelId="{B11A8D32-6F33-3A48-8A2C-3ED84EB0A682}" type="presOf" srcId="{5C362DA8-20E8-7A40-8705-28B2EFA02914}" destId="{C2D029ED-090B-8C49-8556-58AC578A40FB}" srcOrd="0" destOrd="0" presId="urn:microsoft.com/office/officeart/2005/8/layout/lProcess3"/>
    <dgm:cxn modelId="{99DDE63F-7187-664E-AB73-7ECF2EF9FFFF}" srcId="{29EE84F7-EB16-554C-9B45-3F9F78215EEC}" destId="{B3E6F454-0047-B946-927F-DD499AFFBD7E}" srcOrd="1" destOrd="0" parTransId="{C07B06FC-8FA7-3641-8DE3-00565307FF91}" sibTransId="{4E3F0099-7A6E-7E49-AECA-1E915A72D2E4}"/>
    <dgm:cxn modelId="{5F160640-A5D5-8340-A023-45161CBF1912}" srcId="{5C362DA8-20E8-7A40-8705-28B2EFA02914}" destId="{13AF03DC-4816-E140-8F82-4E5FCD4E54E3}" srcOrd="2" destOrd="0" parTransId="{933CAB04-F604-8841-9089-FB198C962D6E}" sibTransId="{AF0B9742-0AD5-A345-B02C-A3C217185447}"/>
    <dgm:cxn modelId="{C18F6E48-646C-B849-86BA-A5F1F412E9BD}" type="presOf" srcId="{CDA67BE2-9431-1843-87B7-EDE113E7D59D}" destId="{AE3BAF59-5F09-C64A-83C7-8BB1357A3581}" srcOrd="0" destOrd="0" presId="urn:microsoft.com/office/officeart/2005/8/layout/lProcess3"/>
    <dgm:cxn modelId="{E0AF964A-C901-7A4C-9A6B-469C13B5629A}" type="presOf" srcId="{7BB7B187-F34A-604F-B6A9-CC202A590C83}" destId="{0A50791F-9321-EA42-B7BC-A9922C59F5B5}" srcOrd="0" destOrd="0" presId="urn:microsoft.com/office/officeart/2005/8/layout/lProcess3"/>
    <dgm:cxn modelId="{C94CD14C-27A2-8542-975A-694B493B1661}" type="presOf" srcId="{29EE84F7-EB16-554C-9B45-3F9F78215EEC}" destId="{9C1E1CBE-35B6-BB44-BC06-1DE4CE072030}" srcOrd="0" destOrd="0" presId="urn:microsoft.com/office/officeart/2005/8/layout/lProcess3"/>
    <dgm:cxn modelId="{4C336B4D-898F-454D-BFB3-52A932B9CECA}" type="presOf" srcId="{C8A6BF18-E1DF-3844-A62C-8463378FC097}" destId="{AB45AAB2-C762-2E4E-B267-B36430E44B40}" srcOrd="0" destOrd="0" presId="urn:microsoft.com/office/officeart/2005/8/layout/lProcess3"/>
    <dgm:cxn modelId="{63BCCE4D-7DE0-8C4A-94F6-4D8D974F341C}" type="presOf" srcId="{7189BAED-8A68-A74E-BD12-83A5C1CE8016}" destId="{E1881AA5-93E1-FD45-88E1-D4685CD13D41}" srcOrd="0" destOrd="0" presId="urn:microsoft.com/office/officeart/2005/8/layout/lProcess3"/>
    <dgm:cxn modelId="{88DAB752-B166-1040-8D46-81B6BF438814}" srcId="{5C362DA8-20E8-7A40-8705-28B2EFA02914}" destId="{16F498E5-1F9D-704F-9E21-6AC953314F7C}" srcOrd="1" destOrd="0" parTransId="{E9CCA3FB-AD5E-0E4D-A1A8-7305F2E3CCD4}" sibTransId="{6D904D6A-63C6-504B-8AA0-0973E5A56210}"/>
    <dgm:cxn modelId="{A6389153-97EF-1F44-8020-3578F2F2D0DA}" type="presOf" srcId="{13AF03DC-4816-E140-8F82-4E5FCD4E54E3}" destId="{61BAC016-C0F5-4143-8E3B-76C55698C316}" srcOrd="0" destOrd="0" presId="urn:microsoft.com/office/officeart/2005/8/layout/lProcess3"/>
    <dgm:cxn modelId="{65C1FC60-DF3A-6444-AF85-2C5CD6890A3D}" type="presOf" srcId="{04C37F85-0580-D84E-9BBE-23526938D13C}" destId="{3180FF60-050E-DF48-ABCF-B64379D7F4E9}" srcOrd="0" destOrd="0" presId="urn:microsoft.com/office/officeart/2005/8/layout/lProcess3"/>
    <dgm:cxn modelId="{0C53A065-2ADC-E24A-B9DA-DDA3887163CE}" srcId="{5C362DA8-20E8-7A40-8705-28B2EFA02914}" destId="{262BBABD-AA9A-3449-B62B-9E1C189A7D6D}" srcOrd="0" destOrd="0" parTransId="{BD1F4F28-8811-4E4B-8B07-437CDC17A22D}" sibTransId="{387BF53A-976E-0347-B2EF-B1E5631C12CD}"/>
    <dgm:cxn modelId="{A4878C66-5695-F94E-9DC7-6E4A45562D15}" type="presOf" srcId="{16F498E5-1F9D-704F-9E21-6AC953314F7C}" destId="{9230609D-51F6-6648-ACF1-F6BD726FA134}" srcOrd="0" destOrd="0" presId="urn:microsoft.com/office/officeart/2005/8/layout/lProcess3"/>
    <dgm:cxn modelId="{EA41E76C-9E30-1140-BB45-22FBAE1F200F}" type="presOf" srcId="{3E62B0FC-27C9-B847-A7E4-A1C373FCB468}" destId="{91593E66-40D5-D44A-8E97-74E170D53052}" srcOrd="0" destOrd="0" presId="urn:microsoft.com/office/officeart/2005/8/layout/lProcess3"/>
    <dgm:cxn modelId="{D9B83E71-0CA5-814D-8945-643959D6F436}" srcId="{C8A6BF18-E1DF-3844-A62C-8463378FC097}" destId="{04C37F85-0580-D84E-9BBE-23526938D13C}" srcOrd="2" destOrd="0" parTransId="{82336769-1C8E-6543-A142-CE1BF0D8D395}" sibTransId="{60DF09D7-E1F1-4F44-B252-3AAFEB559515}"/>
    <dgm:cxn modelId="{2B5D9F73-7169-8843-976C-8EAAFF8514DA}" type="presOf" srcId="{37903519-B377-AB4D-9FB6-D68DF1B15EE9}" destId="{2A715B61-3450-D341-AB09-32421C84F332}" srcOrd="0" destOrd="0" presId="urn:microsoft.com/office/officeart/2005/8/layout/lProcess3"/>
    <dgm:cxn modelId="{CAA8DB92-24D3-9A41-B03B-A6C5ED82C058}" srcId="{29EE84F7-EB16-554C-9B45-3F9F78215EEC}" destId="{3E62B0FC-27C9-B847-A7E4-A1C373FCB468}" srcOrd="0" destOrd="0" parTransId="{1EE7A3F6-E664-1D4A-9F37-9C15989A53D4}" sibTransId="{1C1C96E3-C646-914E-889E-FED07CC954BE}"/>
    <dgm:cxn modelId="{2B45E395-8D84-B745-AFD5-CEE74631E356}" srcId="{A4BAE5A3-0E5A-AF43-9725-0B017AD61A00}" destId="{C8A6BF18-E1DF-3844-A62C-8463378FC097}" srcOrd="2" destOrd="0" parTransId="{3B146DA7-E9C1-C941-BF1F-293A57F26A65}" sibTransId="{5D867185-B9BF-824A-AB3A-229E17236BFE}"/>
    <dgm:cxn modelId="{EFEDAFAA-33B5-6241-9C69-39DBA61A6005}" srcId="{C8A6BF18-E1DF-3844-A62C-8463378FC097}" destId="{CDA67BE2-9431-1843-87B7-EDE113E7D59D}" srcOrd="0" destOrd="0" parTransId="{80FAC4BB-041D-3B4C-ADAC-933FC24CA348}" sibTransId="{17A80980-0C93-FB43-AE67-87D82ADD6724}"/>
    <dgm:cxn modelId="{90CB40D9-AC47-0D4A-AB5A-DB68E3FC8DEF}" srcId="{5C362DA8-20E8-7A40-8705-28B2EFA02914}" destId="{7BB7B187-F34A-604F-B6A9-CC202A590C83}" srcOrd="3" destOrd="0" parTransId="{FA98106E-AAC0-C741-A97D-F087C2E7EDAC}" sibTransId="{F4E7E055-8F11-1A45-9A1A-17659839B2E7}"/>
    <dgm:cxn modelId="{DAF595FC-0741-4A4F-9D8A-B111AFA08A10}" srcId="{A4BAE5A3-0E5A-AF43-9725-0B017AD61A00}" destId="{29EE84F7-EB16-554C-9B45-3F9F78215EEC}" srcOrd="0" destOrd="0" parTransId="{6B51B465-CA0A-9448-AACC-5D60596B87DC}" sibTransId="{51F33850-2A95-E54B-B61D-BF978096AF27}"/>
    <dgm:cxn modelId="{FC31CAFE-91E8-1E4F-BCF4-F433C222D24D}" type="presOf" srcId="{A4BAE5A3-0E5A-AF43-9725-0B017AD61A00}" destId="{E4E1CB12-1B0B-0047-BD08-8F946660B7ED}" srcOrd="0" destOrd="0" presId="urn:microsoft.com/office/officeart/2005/8/layout/lProcess3"/>
    <dgm:cxn modelId="{D07979AB-5813-FA4F-9F4D-405DC6CC9612}" type="presParOf" srcId="{E4E1CB12-1B0B-0047-BD08-8F946660B7ED}" destId="{A63FA7C1-55F6-4041-84F7-1D0582DEE531}" srcOrd="0" destOrd="0" presId="urn:microsoft.com/office/officeart/2005/8/layout/lProcess3"/>
    <dgm:cxn modelId="{63CCD995-00BC-0940-9ECC-9EBADC07010B}" type="presParOf" srcId="{A63FA7C1-55F6-4041-84F7-1D0582DEE531}" destId="{9C1E1CBE-35B6-BB44-BC06-1DE4CE072030}" srcOrd="0" destOrd="0" presId="urn:microsoft.com/office/officeart/2005/8/layout/lProcess3"/>
    <dgm:cxn modelId="{57B96B2A-857A-1A46-A957-087CE4E369D6}" type="presParOf" srcId="{A63FA7C1-55F6-4041-84F7-1D0582DEE531}" destId="{A30CCE14-38AF-EF4A-8853-3848C267D71C}" srcOrd="1" destOrd="0" presId="urn:microsoft.com/office/officeart/2005/8/layout/lProcess3"/>
    <dgm:cxn modelId="{85D51B79-FAD1-D549-A455-0E9E602D97AE}" type="presParOf" srcId="{A63FA7C1-55F6-4041-84F7-1D0582DEE531}" destId="{91593E66-40D5-D44A-8E97-74E170D53052}" srcOrd="2" destOrd="0" presId="urn:microsoft.com/office/officeart/2005/8/layout/lProcess3"/>
    <dgm:cxn modelId="{15DE92BF-F76C-964B-88A1-5F2CCE1CD07D}" type="presParOf" srcId="{A63FA7C1-55F6-4041-84F7-1D0582DEE531}" destId="{836904D5-5DDD-1343-B0A4-4BB7E6F0FA07}" srcOrd="3" destOrd="0" presId="urn:microsoft.com/office/officeart/2005/8/layout/lProcess3"/>
    <dgm:cxn modelId="{E38B7AF5-6957-104A-9ED9-EE435AC8EA3F}" type="presParOf" srcId="{A63FA7C1-55F6-4041-84F7-1D0582DEE531}" destId="{D429F02E-8F1D-B64E-ACF0-D351269BB2C9}" srcOrd="4" destOrd="0" presId="urn:microsoft.com/office/officeart/2005/8/layout/lProcess3"/>
    <dgm:cxn modelId="{642FBA00-2145-394B-A905-F47AD4A228AE}" type="presParOf" srcId="{A63FA7C1-55F6-4041-84F7-1D0582DEE531}" destId="{11DA6EF6-EB4D-3744-A202-53EB3CA13548}" srcOrd="5" destOrd="0" presId="urn:microsoft.com/office/officeart/2005/8/layout/lProcess3"/>
    <dgm:cxn modelId="{EAF6AB76-666F-674B-B4A2-CA1B629A920F}" type="presParOf" srcId="{A63FA7C1-55F6-4041-84F7-1D0582DEE531}" destId="{2A715B61-3450-D341-AB09-32421C84F332}" srcOrd="6" destOrd="0" presId="urn:microsoft.com/office/officeart/2005/8/layout/lProcess3"/>
    <dgm:cxn modelId="{499FD644-93DC-F649-9BB2-9894E20A0FFE}" type="presParOf" srcId="{E4E1CB12-1B0B-0047-BD08-8F946660B7ED}" destId="{87FCC84E-E95B-8B4B-9FB9-821DE75FC839}" srcOrd="1" destOrd="0" presId="urn:microsoft.com/office/officeart/2005/8/layout/lProcess3"/>
    <dgm:cxn modelId="{ED8A9CE9-60F7-9B48-9079-D4F8E753EFDF}" type="presParOf" srcId="{E4E1CB12-1B0B-0047-BD08-8F946660B7ED}" destId="{446017AD-F1D2-F84C-8D8E-19F3FB3DACA0}" srcOrd="2" destOrd="0" presId="urn:microsoft.com/office/officeart/2005/8/layout/lProcess3"/>
    <dgm:cxn modelId="{CEDDF5EE-28A5-FC42-B8EB-F045E29A3485}" type="presParOf" srcId="{446017AD-F1D2-F84C-8D8E-19F3FB3DACA0}" destId="{C2D029ED-090B-8C49-8556-58AC578A40FB}" srcOrd="0" destOrd="0" presId="urn:microsoft.com/office/officeart/2005/8/layout/lProcess3"/>
    <dgm:cxn modelId="{DBACB1B6-9564-E446-A150-C8080A3CB3D3}" type="presParOf" srcId="{446017AD-F1D2-F84C-8D8E-19F3FB3DACA0}" destId="{1AA1EFC9-4AFB-8141-B683-0C7394B5B91A}" srcOrd="1" destOrd="0" presId="urn:microsoft.com/office/officeart/2005/8/layout/lProcess3"/>
    <dgm:cxn modelId="{3C3C3523-94DE-B041-9E86-481E0532474A}" type="presParOf" srcId="{446017AD-F1D2-F84C-8D8E-19F3FB3DACA0}" destId="{3E504C8F-5638-0A40-9892-6490CF9984EF}" srcOrd="2" destOrd="0" presId="urn:microsoft.com/office/officeart/2005/8/layout/lProcess3"/>
    <dgm:cxn modelId="{03477B09-5A27-FD42-8C21-09BB26225DB5}" type="presParOf" srcId="{446017AD-F1D2-F84C-8D8E-19F3FB3DACA0}" destId="{4FDFF6EF-3F4A-E840-9D40-D2464721D7CD}" srcOrd="3" destOrd="0" presId="urn:microsoft.com/office/officeart/2005/8/layout/lProcess3"/>
    <dgm:cxn modelId="{81E2205E-A4FD-9443-95E4-CE6ED310F7C7}" type="presParOf" srcId="{446017AD-F1D2-F84C-8D8E-19F3FB3DACA0}" destId="{9230609D-51F6-6648-ACF1-F6BD726FA134}" srcOrd="4" destOrd="0" presId="urn:microsoft.com/office/officeart/2005/8/layout/lProcess3"/>
    <dgm:cxn modelId="{11755F78-5DFA-E540-B7AA-A135BE68C220}" type="presParOf" srcId="{446017AD-F1D2-F84C-8D8E-19F3FB3DACA0}" destId="{0B1D9639-8F00-6B42-8327-A014C1CA0663}" srcOrd="5" destOrd="0" presId="urn:microsoft.com/office/officeart/2005/8/layout/lProcess3"/>
    <dgm:cxn modelId="{9D04F39B-8AD9-C74D-9627-4DFA2B09CF15}" type="presParOf" srcId="{446017AD-F1D2-F84C-8D8E-19F3FB3DACA0}" destId="{61BAC016-C0F5-4143-8E3B-76C55698C316}" srcOrd="6" destOrd="0" presId="urn:microsoft.com/office/officeart/2005/8/layout/lProcess3"/>
    <dgm:cxn modelId="{9F29A5A2-58E1-D04C-8B14-637F1966F56C}" type="presParOf" srcId="{446017AD-F1D2-F84C-8D8E-19F3FB3DACA0}" destId="{498AE288-F65F-C449-B761-3A8C6A69E60E}" srcOrd="7" destOrd="0" presId="urn:microsoft.com/office/officeart/2005/8/layout/lProcess3"/>
    <dgm:cxn modelId="{DA17D453-8FD1-6E4B-BB2A-E1B02FF27E88}" type="presParOf" srcId="{446017AD-F1D2-F84C-8D8E-19F3FB3DACA0}" destId="{0A50791F-9321-EA42-B7BC-A9922C59F5B5}" srcOrd="8" destOrd="0" presId="urn:microsoft.com/office/officeart/2005/8/layout/lProcess3"/>
    <dgm:cxn modelId="{3444A163-F8B2-DB48-877E-5B178A577AF5}" type="presParOf" srcId="{E4E1CB12-1B0B-0047-BD08-8F946660B7ED}" destId="{617CFDA0-ACD0-5C49-836F-DEEBA2CE9027}" srcOrd="3" destOrd="0" presId="urn:microsoft.com/office/officeart/2005/8/layout/lProcess3"/>
    <dgm:cxn modelId="{1B14DB7B-95CE-2543-8CE4-041073E01C3C}" type="presParOf" srcId="{E4E1CB12-1B0B-0047-BD08-8F946660B7ED}" destId="{BECED432-FBCD-AD4D-8C23-92FED96F6CE1}" srcOrd="4" destOrd="0" presId="urn:microsoft.com/office/officeart/2005/8/layout/lProcess3"/>
    <dgm:cxn modelId="{36BDF721-9585-384A-B771-FCA13729B1F6}" type="presParOf" srcId="{BECED432-FBCD-AD4D-8C23-92FED96F6CE1}" destId="{AB45AAB2-C762-2E4E-B267-B36430E44B40}" srcOrd="0" destOrd="0" presId="urn:microsoft.com/office/officeart/2005/8/layout/lProcess3"/>
    <dgm:cxn modelId="{A8053815-A718-A64B-91FE-ABCA81FFCA81}" type="presParOf" srcId="{BECED432-FBCD-AD4D-8C23-92FED96F6CE1}" destId="{5D3154F9-3AAC-1A4A-BFE9-7D078FA11938}" srcOrd="1" destOrd="0" presId="urn:microsoft.com/office/officeart/2005/8/layout/lProcess3"/>
    <dgm:cxn modelId="{AA001004-DB46-D842-BD5D-70C1ACB72A75}" type="presParOf" srcId="{BECED432-FBCD-AD4D-8C23-92FED96F6CE1}" destId="{AE3BAF59-5F09-C64A-83C7-8BB1357A3581}" srcOrd="2" destOrd="0" presId="urn:microsoft.com/office/officeart/2005/8/layout/lProcess3"/>
    <dgm:cxn modelId="{8E83D01C-C93E-0549-848D-C90AA1A9A55F}" type="presParOf" srcId="{BECED432-FBCD-AD4D-8C23-92FED96F6CE1}" destId="{CC0D7570-0489-9949-94E5-DD80847285A4}" srcOrd="3" destOrd="0" presId="urn:microsoft.com/office/officeart/2005/8/layout/lProcess3"/>
    <dgm:cxn modelId="{1D8FF8C5-B2CC-3D47-859E-702EF538E11E}" type="presParOf" srcId="{BECED432-FBCD-AD4D-8C23-92FED96F6CE1}" destId="{E1881AA5-93E1-FD45-88E1-D4685CD13D41}" srcOrd="4" destOrd="0" presId="urn:microsoft.com/office/officeart/2005/8/layout/lProcess3"/>
    <dgm:cxn modelId="{BED1FB24-2AA9-C346-8310-D47C6C490417}" type="presParOf" srcId="{BECED432-FBCD-AD4D-8C23-92FED96F6CE1}" destId="{C41BFA55-2948-3A4D-B636-F97B9967121B}" srcOrd="5" destOrd="0" presId="urn:microsoft.com/office/officeart/2005/8/layout/lProcess3"/>
    <dgm:cxn modelId="{6C1664C3-E982-4B47-B4CD-D8491F6E4390}" type="presParOf" srcId="{BECED432-FBCD-AD4D-8C23-92FED96F6CE1}" destId="{3180FF60-050E-DF48-ABCF-B64379D7F4E9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BAE5A3-0E5A-AF43-9725-0B017AD61A00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EE84F7-EB16-554C-9B45-3F9F78215EEC}">
      <dgm:prSet phldrT="[Text]"/>
      <dgm:spPr/>
      <dgm:t>
        <a:bodyPr/>
        <a:lstStyle/>
        <a:p>
          <a:pPr rtl="0"/>
          <a:r>
            <a:rPr lang="en-US" dirty="0"/>
            <a:t>Intro to Proteomics</a:t>
          </a:r>
        </a:p>
      </dgm:t>
    </dgm:pt>
    <dgm:pt modelId="{6B51B465-CA0A-9448-AACC-5D60596B87DC}" type="parTrans" cxnId="{DAF595FC-0741-4A4F-9D8A-B111AFA08A10}">
      <dgm:prSet/>
      <dgm:spPr/>
      <dgm:t>
        <a:bodyPr/>
        <a:lstStyle/>
        <a:p>
          <a:endParaRPr lang="en-US"/>
        </a:p>
      </dgm:t>
    </dgm:pt>
    <dgm:pt modelId="{51F33850-2A95-E54B-B61D-BF978096AF27}" type="sibTrans" cxnId="{DAF595FC-0741-4A4F-9D8A-B111AFA08A10}">
      <dgm:prSet/>
      <dgm:spPr/>
      <dgm:t>
        <a:bodyPr/>
        <a:lstStyle/>
        <a:p>
          <a:endParaRPr lang="en-US"/>
        </a:p>
      </dgm:t>
    </dgm:pt>
    <dgm:pt modelId="{3E62B0FC-27C9-B847-A7E4-A1C373FCB468}">
      <dgm:prSet phldrT="[Text]"/>
      <dgm:spPr/>
      <dgm:t>
        <a:bodyPr/>
        <a:lstStyle/>
        <a:p>
          <a:pPr rtl="0"/>
          <a:r>
            <a:rPr lang="en-US" dirty="0"/>
            <a:t>Aptamer vs. Antibody Proteomics</a:t>
          </a:r>
        </a:p>
      </dgm:t>
    </dgm:pt>
    <dgm:pt modelId="{1EE7A3F6-E664-1D4A-9F37-9C15989A53D4}" type="parTrans" cxnId="{CAA8DB92-24D3-9A41-B03B-A6C5ED82C058}">
      <dgm:prSet/>
      <dgm:spPr/>
      <dgm:t>
        <a:bodyPr/>
        <a:lstStyle/>
        <a:p>
          <a:endParaRPr lang="en-US"/>
        </a:p>
      </dgm:t>
    </dgm:pt>
    <dgm:pt modelId="{1C1C96E3-C646-914E-889E-FED07CC954BE}" type="sibTrans" cxnId="{CAA8DB92-24D3-9A41-B03B-A6C5ED82C058}">
      <dgm:prSet/>
      <dgm:spPr/>
      <dgm:t>
        <a:bodyPr/>
        <a:lstStyle/>
        <a:p>
          <a:endParaRPr lang="en-US"/>
        </a:p>
      </dgm:t>
    </dgm:pt>
    <dgm:pt modelId="{B3E6F454-0047-B946-927F-DD499AFFBD7E}">
      <dgm:prSet phldrT="[Text]"/>
      <dgm:spPr/>
      <dgm:t>
        <a:bodyPr/>
        <a:lstStyle/>
        <a:p>
          <a:pPr rtl="0"/>
          <a:r>
            <a:rPr lang="en-US" dirty="0" err="1"/>
            <a:t>Somalogic</a:t>
          </a:r>
          <a:r>
            <a:rPr lang="en-US" dirty="0"/>
            <a:t> Data Processing</a:t>
          </a:r>
        </a:p>
      </dgm:t>
    </dgm:pt>
    <dgm:pt modelId="{C07B06FC-8FA7-3641-8DE3-00565307FF91}" type="parTrans" cxnId="{99DDE63F-7187-664E-AB73-7ECF2EF9FFFF}">
      <dgm:prSet/>
      <dgm:spPr/>
      <dgm:t>
        <a:bodyPr/>
        <a:lstStyle/>
        <a:p>
          <a:endParaRPr lang="en-US"/>
        </a:p>
      </dgm:t>
    </dgm:pt>
    <dgm:pt modelId="{4E3F0099-7A6E-7E49-AECA-1E915A72D2E4}" type="sibTrans" cxnId="{99DDE63F-7187-664E-AB73-7ECF2EF9FFFF}">
      <dgm:prSet/>
      <dgm:spPr/>
      <dgm:t>
        <a:bodyPr/>
        <a:lstStyle/>
        <a:p>
          <a:endParaRPr lang="en-US"/>
        </a:p>
      </dgm:t>
    </dgm:pt>
    <dgm:pt modelId="{5C362DA8-20E8-7A40-8705-28B2EFA02914}">
      <dgm:prSet phldrT="[Text]"/>
      <dgm:spPr/>
      <dgm:t>
        <a:bodyPr/>
        <a:lstStyle/>
        <a:p>
          <a:pPr rtl="0"/>
          <a:r>
            <a:rPr lang="en-US" dirty="0"/>
            <a:t>Association Testing &amp; Multiplexing</a:t>
          </a:r>
        </a:p>
      </dgm:t>
    </dgm:pt>
    <dgm:pt modelId="{791C0301-B683-BB46-A423-E99D9F4974F6}" type="parTrans" cxnId="{C03C5C2D-B8E1-F04D-8244-531899DA22D5}">
      <dgm:prSet/>
      <dgm:spPr/>
      <dgm:t>
        <a:bodyPr/>
        <a:lstStyle/>
        <a:p>
          <a:endParaRPr lang="en-US"/>
        </a:p>
      </dgm:t>
    </dgm:pt>
    <dgm:pt modelId="{A7258A0C-9AFA-8744-8B53-951EFE4EDE2C}" type="sibTrans" cxnId="{C03C5C2D-B8E1-F04D-8244-531899DA22D5}">
      <dgm:prSet/>
      <dgm:spPr/>
      <dgm:t>
        <a:bodyPr/>
        <a:lstStyle/>
        <a:p>
          <a:endParaRPr lang="en-US"/>
        </a:p>
      </dgm:t>
    </dgm:pt>
    <dgm:pt modelId="{262BBABD-AA9A-3449-B62B-9E1C189A7D6D}">
      <dgm:prSet phldrT="[Text]"/>
      <dgm:spPr/>
      <dgm:t>
        <a:bodyPr/>
        <a:lstStyle/>
        <a:p>
          <a:pPr rtl="0"/>
          <a:r>
            <a:rPr lang="en-US" dirty="0"/>
            <a:t>Association Testing</a:t>
          </a:r>
        </a:p>
      </dgm:t>
    </dgm:pt>
    <dgm:pt modelId="{BD1F4F28-8811-4E4B-8B07-437CDC17A22D}" type="parTrans" cxnId="{0C53A065-2ADC-E24A-B9DA-DDA3887163CE}">
      <dgm:prSet/>
      <dgm:spPr/>
      <dgm:t>
        <a:bodyPr/>
        <a:lstStyle/>
        <a:p>
          <a:endParaRPr lang="en-US"/>
        </a:p>
      </dgm:t>
    </dgm:pt>
    <dgm:pt modelId="{387BF53A-976E-0347-B2EF-B1E5631C12CD}" type="sibTrans" cxnId="{0C53A065-2ADC-E24A-B9DA-DDA3887163CE}">
      <dgm:prSet/>
      <dgm:spPr/>
      <dgm:t>
        <a:bodyPr/>
        <a:lstStyle/>
        <a:p>
          <a:endParaRPr lang="en-US"/>
        </a:p>
      </dgm:t>
    </dgm:pt>
    <dgm:pt modelId="{7BB7B187-F34A-604F-B6A9-CC202A590C83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FA98106E-AAC0-C741-A97D-F087C2E7EDAC}" type="parTrans" cxnId="{90CB40D9-AC47-0D4A-AB5A-DB68E3FC8DEF}">
      <dgm:prSet/>
      <dgm:spPr/>
      <dgm:t>
        <a:bodyPr/>
        <a:lstStyle/>
        <a:p>
          <a:endParaRPr lang="en-US"/>
        </a:p>
      </dgm:t>
    </dgm:pt>
    <dgm:pt modelId="{F4E7E055-8F11-1A45-9A1A-17659839B2E7}" type="sibTrans" cxnId="{90CB40D9-AC47-0D4A-AB5A-DB68E3FC8DEF}">
      <dgm:prSet/>
      <dgm:spPr/>
      <dgm:t>
        <a:bodyPr/>
        <a:lstStyle/>
        <a:p>
          <a:endParaRPr lang="en-US"/>
        </a:p>
      </dgm:t>
    </dgm:pt>
    <dgm:pt modelId="{C8A6BF18-E1DF-3844-A62C-8463378FC097}">
      <dgm:prSet phldrT="[Text]"/>
      <dgm:spPr/>
      <dgm:t>
        <a:bodyPr/>
        <a:lstStyle/>
        <a:p>
          <a:pPr rtl="0"/>
          <a:r>
            <a:rPr lang="en-US" dirty="0" err="1"/>
            <a:t>pQTLs</a:t>
          </a:r>
          <a:endParaRPr lang="en-US" dirty="0"/>
        </a:p>
      </dgm:t>
    </dgm:pt>
    <dgm:pt modelId="{3B146DA7-E9C1-C941-BF1F-293A57F26A65}" type="parTrans" cxnId="{2B45E395-8D84-B745-AFD5-CEE74631E356}">
      <dgm:prSet/>
      <dgm:spPr/>
      <dgm:t>
        <a:bodyPr/>
        <a:lstStyle/>
        <a:p>
          <a:endParaRPr lang="en-US"/>
        </a:p>
      </dgm:t>
    </dgm:pt>
    <dgm:pt modelId="{5D867185-B9BF-824A-AB3A-229E17236BFE}" type="sibTrans" cxnId="{2B45E395-8D84-B745-AFD5-CEE74631E356}">
      <dgm:prSet/>
      <dgm:spPr/>
      <dgm:t>
        <a:bodyPr/>
        <a:lstStyle/>
        <a:p>
          <a:endParaRPr lang="en-US"/>
        </a:p>
      </dgm:t>
    </dgm:pt>
    <dgm:pt modelId="{CDA67BE2-9431-1843-87B7-EDE113E7D59D}">
      <dgm:prSet phldrT="[Text]"/>
      <dgm:spPr/>
      <dgm:t>
        <a:bodyPr/>
        <a:lstStyle/>
        <a:p>
          <a:pPr rtl="0"/>
          <a:r>
            <a:rPr lang="en-US" dirty="0"/>
            <a:t>Cis and Trans </a:t>
          </a:r>
          <a:r>
            <a:rPr lang="en-US" dirty="0" err="1"/>
            <a:t>pQTLs</a:t>
          </a:r>
          <a:endParaRPr lang="en-US" dirty="0"/>
        </a:p>
      </dgm:t>
    </dgm:pt>
    <dgm:pt modelId="{80FAC4BB-041D-3B4C-ADAC-933FC24CA348}" type="parTrans" cxnId="{EFEDAFAA-33B5-6241-9C69-39DBA61A6005}">
      <dgm:prSet/>
      <dgm:spPr/>
      <dgm:t>
        <a:bodyPr/>
        <a:lstStyle/>
        <a:p>
          <a:endParaRPr lang="en-US"/>
        </a:p>
      </dgm:t>
    </dgm:pt>
    <dgm:pt modelId="{17A80980-0C93-FB43-AE67-87D82ADD6724}" type="sibTrans" cxnId="{EFEDAFAA-33B5-6241-9C69-39DBA61A6005}">
      <dgm:prSet/>
      <dgm:spPr/>
      <dgm:t>
        <a:bodyPr/>
        <a:lstStyle/>
        <a:p>
          <a:endParaRPr lang="en-US"/>
        </a:p>
      </dgm:t>
    </dgm:pt>
    <dgm:pt modelId="{7189BAED-8A68-A74E-BD12-83A5C1CE8016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5E14F87C-EC62-094D-9DD9-27289E3F6AC1}" type="parTrans" cxnId="{19110331-CDFD-8847-84EF-E49FE331436C}">
      <dgm:prSet/>
      <dgm:spPr/>
      <dgm:t>
        <a:bodyPr/>
        <a:lstStyle/>
        <a:p>
          <a:endParaRPr lang="en-US"/>
        </a:p>
      </dgm:t>
    </dgm:pt>
    <dgm:pt modelId="{E30F3F02-658F-7B40-B2A7-33A5DAF5AA4E}" type="sibTrans" cxnId="{19110331-CDFD-8847-84EF-E49FE331436C}">
      <dgm:prSet/>
      <dgm:spPr/>
      <dgm:t>
        <a:bodyPr/>
        <a:lstStyle/>
        <a:p>
          <a:endParaRPr lang="en-US"/>
        </a:p>
      </dgm:t>
    </dgm:pt>
    <dgm:pt modelId="{37903519-B377-AB4D-9FB6-D68DF1B15EE9}">
      <dgm:prSet/>
      <dgm:spPr/>
      <dgm:t>
        <a:bodyPr/>
        <a:lstStyle/>
        <a:p>
          <a:pPr rtl="0"/>
          <a:r>
            <a:rPr lang="en-US" dirty="0" err="1"/>
            <a:t>Olink</a:t>
          </a:r>
          <a:r>
            <a:rPr lang="en-US" dirty="0"/>
            <a:t> Data Processing</a:t>
          </a:r>
        </a:p>
      </dgm:t>
    </dgm:pt>
    <dgm:pt modelId="{CA593892-DA92-704F-9C11-7E397198D41D}" type="parTrans" cxnId="{A3AC9702-1585-FC42-A91B-2AD571C28E87}">
      <dgm:prSet/>
      <dgm:spPr/>
      <dgm:t>
        <a:bodyPr/>
        <a:lstStyle/>
        <a:p>
          <a:endParaRPr lang="en-US"/>
        </a:p>
      </dgm:t>
    </dgm:pt>
    <dgm:pt modelId="{904FDE45-1B06-AB44-AAFA-D453A0C134C6}" type="sibTrans" cxnId="{A3AC9702-1585-FC42-A91B-2AD571C28E87}">
      <dgm:prSet/>
      <dgm:spPr/>
      <dgm:t>
        <a:bodyPr/>
        <a:lstStyle/>
        <a:p>
          <a:endParaRPr lang="en-US"/>
        </a:p>
      </dgm:t>
    </dgm:pt>
    <dgm:pt modelId="{13AF03DC-4816-E140-8F82-4E5FCD4E54E3}">
      <dgm:prSet/>
      <dgm:spPr/>
      <dgm:t>
        <a:bodyPr/>
        <a:lstStyle/>
        <a:p>
          <a:pPr rtl="0"/>
          <a:r>
            <a:rPr lang="en-US" dirty="0"/>
            <a:t>Multiple</a:t>
          </a:r>
          <a:r>
            <a:rPr lang="en-US" baseline="0" dirty="0"/>
            <a:t> Comparison Correction</a:t>
          </a:r>
          <a:endParaRPr lang="en-US" dirty="0"/>
        </a:p>
      </dgm:t>
    </dgm:pt>
    <dgm:pt modelId="{933CAB04-F604-8841-9089-FB198C962D6E}" type="parTrans" cxnId="{5F160640-A5D5-8340-A023-45161CBF1912}">
      <dgm:prSet/>
      <dgm:spPr/>
      <dgm:t>
        <a:bodyPr/>
        <a:lstStyle/>
        <a:p>
          <a:endParaRPr lang="en-US"/>
        </a:p>
      </dgm:t>
    </dgm:pt>
    <dgm:pt modelId="{AF0B9742-0AD5-A345-B02C-A3C217185447}" type="sibTrans" cxnId="{5F160640-A5D5-8340-A023-45161CBF1912}">
      <dgm:prSet/>
      <dgm:spPr/>
      <dgm:t>
        <a:bodyPr/>
        <a:lstStyle/>
        <a:p>
          <a:endParaRPr lang="en-US"/>
        </a:p>
      </dgm:t>
    </dgm:pt>
    <dgm:pt modelId="{16F498E5-1F9D-704F-9E21-6AC953314F7C}">
      <dgm:prSet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E9CCA3FB-AD5E-0E4D-A1A8-7305F2E3CCD4}" type="parTrans" cxnId="{88DAB752-B166-1040-8D46-81B6BF438814}">
      <dgm:prSet/>
      <dgm:spPr/>
      <dgm:t>
        <a:bodyPr/>
        <a:lstStyle/>
        <a:p>
          <a:endParaRPr lang="en-US"/>
        </a:p>
      </dgm:t>
    </dgm:pt>
    <dgm:pt modelId="{6D904D6A-63C6-504B-8AA0-0973E5A56210}" type="sibTrans" cxnId="{88DAB752-B166-1040-8D46-81B6BF438814}">
      <dgm:prSet/>
      <dgm:spPr/>
      <dgm:t>
        <a:bodyPr/>
        <a:lstStyle/>
        <a:p>
          <a:endParaRPr lang="en-US"/>
        </a:p>
      </dgm:t>
    </dgm:pt>
    <dgm:pt modelId="{04C37F85-0580-D84E-9BBE-23526938D13C}">
      <dgm:prSet/>
      <dgm:spPr/>
      <dgm:t>
        <a:bodyPr/>
        <a:lstStyle/>
        <a:p>
          <a:pPr rtl="0"/>
          <a:r>
            <a:rPr lang="en-US" dirty="0"/>
            <a:t>Conclusion</a:t>
          </a:r>
        </a:p>
      </dgm:t>
    </dgm:pt>
    <dgm:pt modelId="{82336769-1C8E-6543-A142-CE1BF0D8D395}" type="parTrans" cxnId="{D9B83E71-0CA5-814D-8945-643959D6F436}">
      <dgm:prSet/>
      <dgm:spPr/>
      <dgm:t>
        <a:bodyPr/>
        <a:lstStyle/>
        <a:p>
          <a:endParaRPr lang="en-US"/>
        </a:p>
      </dgm:t>
    </dgm:pt>
    <dgm:pt modelId="{60DF09D7-E1F1-4F44-B252-3AAFEB559515}" type="sibTrans" cxnId="{D9B83E71-0CA5-814D-8945-643959D6F436}">
      <dgm:prSet/>
      <dgm:spPr/>
      <dgm:t>
        <a:bodyPr/>
        <a:lstStyle/>
        <a:p>
          <a:endParaRPr lang="en-US"/>
        </a:p>
      </dgm:t>
    </dgm:pt>
    <dgm:pt modelId="{E4E1CB12-1B0B-0047-BD08-8F946660B7ED}" type="pres">
      <dgm:prSet presAssocID="{A4BAE5A3-0E5A-AF43-9725-0B017AD61A0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63FA7C1-55F6-4041-84F7-1D0582DEE531}" type="pres">
      <dgm:prSet presAssocID="{29EE84F7-EB16-554C-9B45-3F9F78215EEC}" presName="horFlow" presStyleCnt="0"/>
      <dgm:spPr/>
    </dgm:pt>
    <dgm:pt modelId="{9C1E1CBE-35B6-BB44-BC06-1DE4CE072030}" type="pres">
      <dgm:prSet presAssocID="{29EE84F7-EB16-554C-9B45-3F9F78215EEC}" presName="bigChev" presStyleLbl="node1" presStyleIdx="0" presStyleCnt="3"/>
      <dgm:spPr/>
    </dgm:pt>
    <dgm:pt modelId="{A30CCE14-38AF-EF4A-8853-3848C267D71C}" type="pres">
      <dgm:prSet presAssocID="{1EE7A3F6-E664-1D4A-9F37-9C15989A53D4}" presName="parTrans" presStyleCnt="0"/>
      <dgm:spPr/>
    </dgm:pt>
    <dgm:pt modelId="{91593E66-40D5-D44A-8E97-74E170D53052}" type="pres">
      <dgm:prSet presAssocID="{3E62B0FC-27C9-B847-A7E4-A1C373FCB468}" presName="node" presStyleLbl="alignAccFollowNode1" presStyleIdx="0" presStyleCnt="10">
        <dgm:presLayoutVars>
          <dgm:bulletEnabled val="1"/>
        </dgm:presLayoutVars>
      </dgm:prSet>
      <dgm:spPr/>
    </dgm:pt>
    <dgm:pt modelId="{836904D5-5DDD-1343-B0A4-4BB7E6F0FA07}" type="pres">
      <dgm:prSet presAssocID="{1C1C96E3-C646-914E-889E-FED07CC954BE}" presName="sibTrans" presStyleCnt="0"/>
      <dgm:spPr/>
    </dgm:pt>
    <dgm:pt modelId="{D429F02E-8F1D-B64E-ACF0-D351269BB2C9}" type="pres">
      <dgm:prSet presAssocID="{B3E6F454-0047-B946-927F-DD499AFFBD7E}" presName="node" presStyleLbl="alignAccFollowNode1" presStyleIdx="1" presStyleCnt="10">
        <dgm:presLayoutVars>
          <dgm:bulletEnabled val="1"/>
        </dgm:presLayoutVars>
      </dgm:prSet>
      <dgm:spPr/>
    </dgm:pt>
    <dgm:pt modelId="{11DA6EF6-EB4D-3744-A202-53EB3CA13548}" type="pres">
      <dgm:prSet presAssocID="{4E3F0099-7A6E-7E49-AECA-1E915A72D2E4}" presName="sibTrans" presStyleCnt="0"/>
      <dgm:spPr/>
    </dgm:pt>
    <dgm:pt modelId="{2A715B61-3450-D341-AB09-32421C84F332}" type="pres">
      <dgm:prSet presAssocID="{37903519-B377-AB4D-9FB6-D68DF1B15EE9}" presName="node" presStyleLbl="alignAccFollowNode1" presStyleIdx="2" presStyleCnt="10">
        <dgm:presLayoutVars>
          <dgm:bulletEnabled val="1"/>
        </dgm:presLayoutVars>
      </dgm:prSet>
      <dgm:spPr/>
    </dgm:pt>
    <dgm:pt modelId="{87FCC84E-E95B-8B4B-9FB9-821DE75FC839}" type="pres">
      <dgm:prSet presAssocID="{29EE84F7-EB16-554C-9B45-3F9F78215EEC}" presName="vSp" presStyleCnt="0"/>
      <dgm:spPr/>
    </dgm:pt>
    <dgm:pt modelId="{446017AD-F1D2-F84C-8D8E-19F3FB3DACA0}" type="pres">
      <dgm:prSet presAssocID="{5C362DA8-20E8-7A40-8705-28B2EFA02914}" presName="horFlow" presStyleCnt="0"/>
      <dgm:spPr/>
    </dgm:pt>
    <dgm:pt modelId="{C2D029ED-090B-8C49-8556-58AC578A40FB}" type="pres">
      <dgm:prSet presAssocID="{5C362DA8-20E8-7A40-8705-28B2EFA02914}" presName="bigChev" presStyleLbl="node1" presStyleIdx="1" presStyleCnt="3"/>
      <dgm:spPr/>
    </dgm:pt>
    <dgm:pt modelId="{1AA1EFC9-4AFB-8141-B683-0C7394B5B91A}" type="pres">
      <dgm:prSet presAssocID="{BD1F4F28-8811-4E4B-8B07-437CDC17A22D}" presName="parTrans" presStyleCnt="0"/>
      <dgm:spPr/>
    </dgm:pt>
    <dgm:pt modelId="{3E504C8F-5638-0A40-9892-6490CF9984EF}" type="pres">
      <dgm:prSet presAssocID="{262BBABD-AA9A-3449-B62B-9E1C189A7D6D}" presName="node" presStyleLbl="alignAccFollowNode1" presStyleIdx="3" presStyleCnt="10">
        <dgm:presLayoutVars>
          <dgm:bulletEnabled val="1"/>
        </dgm:presLayoutVars>
      </dgm:prSet>
      <dgm:spPr/>
    </dgm:pt>
    <dgm:pt modelId="{4FDFF6EF-3F4A-E840-9D40-D2464721D7CD}" type="pres">
      <dgm:prSet presAssocID="{387BF53A-976E-0347-B2EF-B1E5631C12CD}" presName="sibTrans" presStyleCnt="0"/>
      <dgm:spPr/>
    </dgm:pt>
    <dgm:pt modelId="{9230609D-51F6-6648-ACF1-F6BD726FA134}" type="pres">
      <dgm:prSet presAssocID="{16F498E5-1F9D-704F-9E21-6AC953314F7C}" presName="node" presStyleLbl="alignAccFollowNode1" presStyleIdx="4" presStyleCnt="10">
        <dgm:presLayoutVars>
          <dgm:bulletEnabled val="1"/>
        </dgm:presLayoutVars>
      </dgm:prSet>
      <dgm:spPr/>
    </dgm:pt>
    <dgm:pt modelId="{0B1D9639-8F00-6B42-8327-A014C1CA0663}" type="pres">
      <dgm:prSet presAssocID="{6D904D6A-63C6-504B-8AA0-0973E5A56210}" presName="sibTrans" presStyleCnt="0"/>
      <dgm:spPr/>
    </dgm:pt>
    <dgm:pt modelId="{61BAC016-C0F5-4143-8E3B-76C55698C316}" type="pres">
      <dgm:prSet presAssocID="{13AF03DC-4816-E140-8F82-4E5FCD4E54E3}" presName="node" presStyleLbl="alignAccFollowNode1" presStyleIdx="5" presStyleCnt="10">
        <dgm:presLayoutVars>
          <dgm:bulletEnabled val="1"/>
        </dgm:presLayoutVars>
      </dgm:prSet>
      <dgm:spPr/>
    </dgm:pt>
    <dgm:pt modelId="{498AE288-F65F-C449-B761-3A8C6A69E60E}" type="pres">
      <dgm:prSet presAssocID="{AF0B9742-0AD5-A345-B02C-A3C217185447}" presName="sibTrans" presStyleCnt="0"/>
      <dgm:spPr/>
    </dgm:pt>
    <dgm:pt modelId="{0A50791F-9321-EA42-B7BC-A9922C59F5B5}" type="pres">
      <dgm:prSet presAssocID="{7BB7B187-F34A-604F-B6A9-CC202A590C83}" presName="node" presStyleLbl="alignAccFollowNode1" presStyleIdx="6" presStyleCnt="10">
        <dgm:presLayoutVars>
          <dgm:bulletEnabled val="1"/>
        </dgm:presLayoutVars>
      </dgm:prSet>
      <dgm:spPr/>
    </dgm:pt>
    <dgm:pt modelId="{617CFDA0-ACD0-5C49-836F-DEEBA2CE9027}" type="pres">
      <dgm:prSet presAssocID="{5C362DA8-20E8-7A40-8705-28B2EFA02914}" presName="vSp" presStyleCnt="0"/>
      <dgm:spPr/>
    </dgm:pt>
    <dgm:pt modelId="{BECED432-FBCD-AD4D-8C23-92FED96F6CE1}" type="pres">
      <dgm:prSet presAssocID="{C8A6BF18-E1DF-3844-A62C-8463378FC097}" presName="horFlow" presStyleCnt="0"/>
      <dgm:spPr/>
    </dgm:pt>
    <dgm:pt modelId="{AB45AAB2-C762-2E4E-B267-B36430E44B40}" type="pres">
      <dgm:prSet presAssocID="{C8A6BF18-E1DF-3844-A62C-8463378FC097}" presName="bigChev" presStyleLbl="node1" presStyleIdx="2" presStyleCnt="3"/>
      <dgm:spPr/>
    </dgm:pt>
    <dgm:pt modelId="{5D3154F9-3AAC-1A4A-BFE9-7D078FA11938}" type="pres">
      <dgm:prSet presAssocID="{80FAC4BB-041D-3B4C-ADAC-933FC24CA348}" presName="parTrans" presStyleCnt="0"/>
      <dgm:spPr/>
    </dgm:pt>
    <dgm:pt modelId="{AE3BAF59-5F09-C64A-83C7-8BB1357A3581}" type="pres">
      <dgm:prSet presAssocID="{CDA67BE2-9431-1843-87B7-EDE113E7D59D}" presName="node" presStyleLbl="alignAccFollowNode1" presStyleIdx="7" presStyleCnt="10">
        <dgm:presLayoutVars>
          <dgm:bulletEnabled val="1"/>
        </dgm:presLayoutVars>
      </dgm:prSet>
      <dgm:spPr/>
    </dgm:pt>
    <dgm:pt modelId="{CC0D7570-0489-9949-94E5-DD80847285A4}" type="pres">
      <dgm:prSet presAssocID="{17A80980-0C93-FB43-AE67-87D82ADD6724}" presName="sibTrans" presStyleCnt="0"/>
      <dgm:spPr/>
    </dgm:pt>
    <dgm:pt modelId="{E1881AA5-93E1-FD45-88E1-D4685CD13D41}" type="pres">
      <dgm:prSet presAssocID="{7189BAED-8A68-A74E-BD12-83A5C1CE8016}" presName="node" presStyleLbl="alignAccFollowNode1" presStyleIdx="8" presStyleCnt="10">
        <dgm:presLayoutVars>
          <dgm:bulletEnabled val="1"/>
        </dgm:presLayoutVars>
      </dgm:prSet>
      <dgm:spPr/>
    </dgm:pt>
    <dgm:pt modelId="{C41BFA55-2948-3A4D-B636-F97B9967121B}" type="pres">
      <dgm:prSet presAssocID="{E30F3F02-658F-7B40-B2A7-33A5DAF5AA4E}" presName="sibTrans" presStyleCnt="0"/>
      <dgm:spPr/>
    </dgm:pt>
    <dgm:pt modelId="{3180FF60-050E-DF48-ABCF-B64379D7F4E9}" type="pres">
      <dgm:prSet presAssocID="{04C37F85-0580-D84E-9BBE-23526938D13C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A3AC9702-1585-FC42-A91B-2AD571C28E87}" srcId="{29EE84F7-EB16-554C-9B45-3F9F78215EEC}" destId="{37903519-B377-AB4D-9FB6-D68DF1B15EE9}" srcOrd="2" destOrd="0" parTransId="{CA593892-DA92-704F-9C11-7E397198D41D}" sibTransId="{904FDE45-1B06-AB44-AAFA-D453A0C134C6}"/>
    <dgm:cxn modelId="{D676EB17-A426-9745-954A-484D8F19A481}" type="presOf" srcId="{262BBABD-AA9A-3449-B62B-9E1C189A7D6D}" destId="{3E504C8F-5638-0A40-9892-6490CF9984EF}" srcOrd="0" destOrd="0" presId="urn:microsoft.com/office/officeart/2005/8/layout/lProcess3"/>
    <dgm:cxn modelId="{0D00E523-387E-EC4A-8B4C-29F289B939D7}" type="presOf" srcId="{B3E6F454-0047-B946-927F-DD499AFFBD7E}" destId="{D429F02E-8F1D-B64E-ACF0-D351269BB2C9}" srcOrd="0" destOrd="0" presId="urn:microsoft.com/office/officeart/2005/8/layout/lProcess3"/>
    <dgm:cxn modelId="{C03C5C2D-B8E1-F04D-8244-531899DA22D5}" srcId="{A4BAE5A3-0E5A-AF43-9725-0B017AD61A00}" destId="{5C362DA8-20E8-7A40-8705-28B2EFA02914}" srcOrd="1" destOrd="0" parTransId="{791C0301-B683-BB46-A423-E99D9F4974F6}" sibTransId="{A7258A0C-9AFA-8744-8B53-951EFE4EDE2C}"/>
    <dgm:cxn modelId="{19110331-CDFD-8847-84EF-E49FE331436C}" srcId="{C8A6BF18-E1DF-3844-A62C-8463378FC097}" destId="{7189BAED-8A68-A74E-BD12-83A5C1CE8016}" srcOrd="1" destOrd="0" parTransId="{5E14F87C-EC62-094D-9DD9-27289E3F6AC1}" sibTransId="{E30F3F02-658F-7B40-B2A7-33A5DAF5AA4E}"/>
    <dgm:cxn modelId="{B11A8D32-6F33-3A48-8A2C-3ED84EB0A682}" type="presOf" srcId="{5C362DA8-20E8-7A40-8705-28B2EFA02914}" destId="{C2D029ED-090B-8C49-8556-58AC578A40FB}" srcOrd="0" destOrd="0" presId="urn:microsoft.com/office/officeart/2005/8/layout/lProcess3"/>
    <dgm:cxn modelId="{99DDE63F-7187-664E-AB73-7ECF2EF9FFFF}" srcId="{29EE84F7-EB16-554C-9B45-3F9F78215EEC}" destId="{B3E6F454-0047-B946-927F-DD499AFFBD7E}" srcOrd="1" destOrd="0" parTransId="{C07B06FC-8FA7-3641-8DE3-00565307FF91}" sibTransId="{4E3F0099-7A6E-7E49-AECA-1E915A72D2E4}"/>
    <dgm:cxn modelId="{5F160640-A5D5-8340-A023-45161CBF1912}" srcId="{5C362DA8-20E8-7A40-8705-28B2EFA02914}" destId="{13AF03DC-4816-E140-8F82-4E5FCD4E54E3}" srcOrd="2" destOrd="0" parTransId="{933CAB04-F604-8841-9089-FB198C962D6E}" sibTransId="{AF0B9742-0AD5-A345-B02C-A3C217185447}"/>
    <dgm:cxn modelId="{C18F6E48-646C-B849-86BA-A5F1F412E9BD}" type="presOf" srcId="{CDA67BE2-9431-1843-87B7-EDE113E7D59D}" destId="{AE3BAF59-5F09-C64A-83C7-8BB1357A3581}" srcOrd="0" destOrd="0" presId="urn:microsoft.com/office/officeart/2005/8/layout/lProcess3"/>
    <dgm:cxn modelId="{E0AF964A-C901-7A4C-9A6B-469C13B5629A}" type="presOf" srcId="{7BB7B187-F34A-604F-B6A9-CC202A590C83}" destId="{0A50791F-9321-EA42-B7BC-A9922C59F5B5}" srcOrd="0" destOrd="0" presId="urn:microsoft.com/office/officeart/2005/8/layout/lProcess3"/>
    <dgm:cxn modelId="{C94CD14C-27A2-8542-975A-694B493B1661}" type="presOf" srcId="{29EE84F7-EB16-554C-9B45-3F9F78215EEC}" destId="{9C1E1CBE-35B6-BB44-BC06-1DE4CE072030}" srcOrd="0" destOrd="0" presId="urn:microsoft.com/office/officeart/2005/8/layout/lProcess3"/>
    <dgm:cxn modelId="{4C336B4D-898F-454D-BFB3-52A932B9CECA}" type="presOf" srcId="{C8A6BF18-E1DF-3844-A62C-8463378FC097}" destId="{AB45AAB2-C762-2E4E-B267-B36430E44B40}" srcOrd="0" destOrd="0" presId="urn:microsoft.com/office/officeart/2005/8/layout/lProcess3"/>
    <dgm:cxn modelId="{63BCCE4D-7DE0-8C4A-94F6-4D8D974F341C}" type="presOf" srcId="{7189BAED-8A68-A74E-BD12-83A5C1CE8016}" destId="{E1881AA5-93E1-FD45-88E1-D4685CD13D41}" srcOrd="0" destOrd="0" presId="urn:microsoft.com/office/officeart/2005/8/layout/lProcess3"/>
    <dgm:cxn modelId="{88DAB752-B166-1040-8D46-81B6BF438814}" srcId="{5C362DA8-20E8-7A40-8705-28B2EFA02914}" destId="{16F498E5-1F9D-704F-9E21-6AC953314F7C}" srcOrd="1" destOrd="0" parTransId="{E9CCA3FB-AD5E-0E4D-A1A8-7305F2E3CCD4}" sibTransId="{6D904D6A-63C6-504B-8AA0-0973E5A56210}"/>
    <dgm:cxn modelId="{A6389153-97EF-1F44-8020-3578F2F2D0DA}" type="presOf" srcId="{13AF03DC-4816-E140-8F82-4E5FCD4E54E3}" destId="{61BAC016-C0F5-4143-8E3B-76C55698C316}" srcOrd="0" destOrd="0" presId="urn:microsoft.com/office/officeart/2005/8/layout/lProcess3"/>
    <dgm:cxn modelId="{65C1FC60-DF3A-6444-AF85-2C5CD6890A3D}" type="presOf" srcId="{04C37F85-0580-D84E-9BBE-23526938D13C}" destId="{3180FF60-050E-DF48-ABCF-B64379D7F4E9}" srcOrd="0" destOrd="0" presId="urn:microsoft.com/office/officeart/2005/8/layout/lProcess3"/>
    <dgm:cxn modelId="{0C53A065-2ADC-E24A-B9DA-DDA3887163CE}" srcId="{5C362DA8-20E8-7A40-8705-28B2EFA02914}" destId="{262BBABD-AA9A-3449-B62B-9E1C189A7D6D}" srcOrd="0" destOrd="0" parTransId="{BD1F4F28-8811-4E4B-8B07-437CDC17A22D}" sibTransId="{387BF53A-976E-0347-B2EF-B1E5631C12CD}"/>
    <dgm:cxn modelId="{A4878C66-5695-F94E-9DC7-6E4A45562D15}" type="presOf" srcId="{16F498E5-1F9D-704F-9E21-6AC953314F7C}" destId="{9230609D-51F6-6648-ACF1-F6BD726FA134}" srcOrd="0" destOrd="0" presId="urn:microsoft.com/office/officeart/2005/8/layout/lProcess3"/>
    <dgm:cxn modelId="{EA41E76C-9E30-1140-BB45-22FBAE1F200F}" type="presOf" srcId="{3E62B0FC-27C9-B847-A7E4-A1C373FCB468}" destId="{91593E66-40D5-D44A-8E97-74E170D53052}" srcOrd="0" destOrd="0" presId="urn:microsoft.com/office/officeart/2005/8/layout/lProcess3"/>
    <dgm:cxn modelId="{D9B83E71-0CA5-814D-8945-643959D6F436}" srcId="{C8A6BF18-E1DF-3844-A62C-8463378FC097}" destId="{04C37F85-0580-D84E-9BBE-23526938D13C}" srcOrd="2" destOrd="0" parTransId="{82336769-1C8E-6543-A142-CE1BF0D8D395}" sibTransId="{60DF09D7-E1F1-4F44-B252-3AAFEB559515}"/>
    <dgm:cxn modelId="{2B5D9F73-7169-8843-976C-8EAAFF8514DA}" type="presOf" srcId="{37903519-B377-AB4D-9FB6-D68DF1B15EE9}" destId="{2A715B61-3450-D341-AB09-32421C84F332}" srcOrd="0" destOrd="0" presId="urn:microsoft.com/office/officeart/2005/8/layout/lProcess3"/>
    <dgm:cxn modelId="{CAA8DB92-24D3-9A41-B03B-A6C5ED82C058}" srcId="{29EE84F7-EB16-554C-9B45-3F9F78215EEC}" destId="{3E62B0FC-27C9-B847-A7E4-A1C373FCB468}" srcOrd="0" destOrd="0" parTransId="{1EE7A3F6-E664-1D4A-9F37-9C15989A53D4}" sibTransId="{1C1C96E3-C646-914E-889E-FED07CC954BE}"/>
    <dgm:cxn modelId="{2B45E395-8D84-B745-AFD5-CEE74631E356}" srcId="{A4BAE5A3-0E5A-AF43-9725-0B017AD61A00}" destId="{C8A6BF18-E1DF-3844-A62C-8463378FC097}" srcOrd="2" destOrd="0" parTransId="{3B146DA7-E9C1-C941-BF1F-293A57F26A65}" sibTransId="{5D867185-B9BF-824A-AB3A-229E17236BFE}"/>
    <dgm:cxn modelId="{EFEDAFAA-33B5-6241-9C69-39DBA61A6005}" srcId="{C8A6BF18-E1DF-3844-A62C-8463378FC097}" destId="{CDA67BE2-9431-1843-87B7-EDE113E7D59D}" srcOrd="0" destOrd="0" parTransId="{80FAC4BB-041D-3B4C-ADAC-933FC24CA348}" sibTransId="{17A80980-0C93-FB43-AE67-87D82ADD6724}"/>
    <dgm:cxn modelId="{90CB40D9-AC47-0D4A-AB5A-DB68E3FC8DEF}" srcId="{5C362DA8-20E8-7A40-8705-28B2EFA02914}" destId="{7BB7B187-F34A-604F-B6A9-CC202A590C83}" srcOrd="3" destOrd="0" parTransId="{FA98106E-AAC0-C741-A97D-F087C2E7EDAC}" sibTransId="{F4E7E055-8F11-1A45-9A1A-17659839B2E7}"/>
    <dgm:cxn modelId="{DAF595FC-0741-4A4F-9D8A-B111AFA08A10}" srcId="{A4BAE5A3-0E5A-AF43-9725-0B017AD61A00}" destId="{29EE84F7-EB16-554C-9B45-3F9F78215EEC}" srcOrd="0" destOrd="0" parTransId="{6B51B465-CA0A-9448-AACC-5D60596B87DC}" sibTransId="{51F33850-2A95-E54B-B61D-BF978096AF27}"/>
    <dgm:cxn modelId="{FC31CAFE-91E8-1E4F-BCF4-F433C222D24D}" type="presOf" srcId="{A4BAE5A3-0E5A-AF43-9725-0B017AD61A00}" destId="{E4E1CB12-1B0B-0047-BD08-8F946660B7ED}" srcOrd="0" destOrd="0" presId="urn:microsoft.com/office/officeart/2005/8/layout/lProcess3"/>
    <dgm:cxn modelId="{D07979AB-5813-FA4F-9F4D-405DC6CC9612}" type="presParOf" srcId="{E4E1CB12-1B0B-0047-BD08-8F946660B7ED}" destId="{A63FA7C1-55F6-4041-84F7-1D0582DEE531}" srcOrd="0" destOrd="0" presId="urn:microsoft.com/office/officeart/2005/8/layout/lProcess3"/>
    <dgm:cxn modelId="{63CCD995-00BC-0940-9ECC-9EBADC07010B}" type="presParOf" srcId="{A63FA7C1-55F6-4041-84F7-1D0582DEE531}" destId="{9C1E1CBE-35B6-BB44-BC06-1DE4CE072030}" srcOrd="0" destOrd="0" presId="urn:microsoft.com/office/officeart/2005/8/layout/lProcess3"/>
    <dgm:cxn modelId="{57B96B2A-857A-1A46-A957-087CE4E369D6}" type="presParOf" srcId="{A63FA7C1-55F6-4041-84F7-1D0582DEE531}" destId="{A30CCE14-38AF-EF4A-8853-3848C267D71C}" srcOrd="1" destOrd="0" presId="urn:microsoft.com/office/officeart/2005/8/layout/lProcess3"/>
    <dgm:cxn modelId="{85D51B79-FAD1-D549-A455-0E9E602D97AE}" type="presParOf" srcId="{A63FA7C1-55F6-4041-84F7-1D0582DEE531}" destId="{91593E66-40D5-D44A-8E97-74E170D53052}" srcOrd="2" destOrd="0" presId="urn:microsoft.com/office/officeart/2005/8/layout/lProcess3"/>
    <dgm:cxn modelId="{15DE92BF-F76C-964B-88A1-5F2CCE1CD07D}" type="presParOf" srcId="{A63FA7C1-55F6-4041-84F7-1D0582DEE531}" destId="{836904D5-5DDD-1343-B0A4-4BB7E6F0FA07}" srcOrd="3" destOrd="0" presId="urn:microsoft.com/office/officeart/2005/8/layout/lProcess3"/>
    <dgm:cxn modelId="{E38B7AF5-6957-104A-9ED9-EE435AC8EA3F}" type="presParOf" srcId="{A63FA7C1-55F6-4041-84F7-1D0582DEE531}" destId="{D429F02E-8F1D-B64E-ACF0-D351269BB2C9}" srcOrd="4" destOrd="0" presId="urn:microsoft.com/office/officeart/2005/8/layout/lProcess3"/>
    <dgm:cxn modelId="{642FBA00-2145-394B-A905-F47AD4A228AE}" type="presParOf" srcId="{A63FA7C1-55F6-4041-84F7-1D0582DEE531}" destId="{11DA6EF6-EB4D-3744-A202-53EB3CA13548}" srcOrd="5" destOrd="0" presId="urn:microsoft.com/office/officeart/2005/8/layout/lProcess3"/>
    <dgm:cxn modelId="{EAF6AB76-666F-674B-B4A2-CA1B629A920F}" type="presParOf" srcId="{A63FA7C1-55F6-4041-84F7-1D0582DEE531}" destId="{2A715B61-3450-D341-AB09-32421C84F332}" srcOrd="6" destOrd="0" presId="urn:microsoft.com/office/officeart/2005/8/layout/lProcess3"/>
    <dgm:cxn modelId="{499FD644-93DC-F649-9BB2-9894E20A0FFE}" type="presParOf" srcId="{E4E1CB12-1B0B-0047-BD08-8F946660B7ED}" destId="{87FCC84E-E95B-8B4B-9FB9-821DE75FC839}" srcOrd="1" destOrd="0" presId="urn:microsoft.com/office/officeart/2005/8/layout/lProcess3"/>
    <dgm:cxn modelId="{ED8A9CE9-60F7-9B48-9079-D4F8E753EFDF}" type="presParOf" srcId="{E4E1CB12-1B0B-0047-BD08-8F946660B7ED}" destId="{446017AD-F1D2-F84C-8D8E-19F3FB3DACA0}" srcOrd="2" destOrd="0" presId="urn:microsoft.com/office/officeart/2005/8/layout/lProcess3"/>
    <dgm:cxn modelId="{CEDDF5EE-28A5-FC42-B8EB-F045E29A3485}" type="presParOf" srcId="{446017AD-F1D2-F84C-8D8E-19F3FB3DACA0}" destId="{C2D029ED-090B-8C49-8556-58AC578A40FB}" srcOrd="0" destOrd="0" presId="urn:microsoft.com/office/officeart/2005/8/layout/lProcess3"/>
    <dgm:cxn modelId="{DBACB1B6-9564-E446-A150-C8080A3CB3D3}" type="presParOf" srcId="{446017AD-F1D2-F84C-8D8E-19F3FB3DACA0}" destId="{1AA1EFC9-4AFB-8141-B683-0C7394B5B91A}" srcOrd="1" destOrd="0" presId="urn:microsoft.com/office/officeart/2005/8/layout/lProcess3"/>
    <dgm:cxn modelId="{3C3C3523-94DE-B041-9E86-481E0532474A}" type="presParOf" srcId="{446017AD-F1D2-F84C-8D8E-19F3FB3DACA0}" destId="{3E504C8F-5638-0A40-9892-6490CF9984EF}" srcOrd="2" destOrd="0" presId="urn:microsoft.com/office/officeart/2005/8/layout/lProcess3"/>
    <dgm:cxn modelId="{03477B09-5A27-FD42-8C21-09BB26225DB5}" type="presParOf" srcId="{446017AD-F1D2-F84C-8D8E-19F3FB3DACA0}" destId="{4FDFF6EF-3F4A-E840-9D40-D2464721D7CD}" srcOrd="3" destOrd="0" presId="urn:microsoft.com/office/officeart/2005/8/layout/lProcess3"/>
    <dgm:cxn modelId="{81E2205E-A4FD-9443-95E4-CE6ED310F7C7}" type="presParOf" srcId="{446017AD-F1D2-F84C-8D8E-19F3FB3DACA0}" destId="{9230609D-51F6-6648-ACF1-F6BD726FA134}" srcOrd="4" destOrd="0" presId="urn:microsoft.com/office/officeart/2005/8/layout/lProcess3"/>
    <dgm:cxn modelId="{11755F78-5DFA-E540-B7AA-A135BE68C220}" type="presParOf" srcId="{446017AD-F1D2-F84C-8D8E-19F3FB3DACA0}" destId="{0B1D9639-8F00-6B42-8327-A014C1CA0663}" srcOrd="5" destOrd="0" presId="urn:microsoft.com/office/officeart/2005/8/layout/lProcess3"/>
    <dgm:cxn modelId="{9D04F39B-8AD9-C74D-9627-4DFA2B09CF15}" type="presParOf" srcId="{446017AD-F1D2-F84C-8D8E-19F3FB3DACA0}" destId="{61BAC016-C0F5-4143-8E3B-76C55698C316}" srcOrd="6" destOrd="0" presId="urn:microsoft.com/office/officeart/2005/8/layout/lProcess3"/>
    <dgm:cxn modelId="{9F29A5A2-58E1-D04C-8B14-637F1966F56C}" type="presParOf" srcId="{446017AD-F1D2-F84C-8D8E-19F3FB3DACA0}" destId="{498AE288-F65F-C449-B761-3A8C6A69E60E}" srcOrd="7" destOrd="0" presId="urn:microsoft.com/office/officeart/2005/8/layout/lProcess3"/>
    <dgm:cxn modelId="{DA17D453-8FD1-6E4B-BB2A-E1B02FF27E88}" type="presParOf" srcId="{446017AD-F1D2-F84C-8D8E-19F3FB3DACA0}" destId="{0A50791F-9321-EA42-B7BC-A9922C59F5B5}" srcOrd="8" destOrd="0" presId="urn:microsoft.com/office/officeart/2005/8/layout/lProcess3"/>
    <dgm:cxn modelId="{3444A163-F8B2-DB48-877E-5B178A577AF5}" type="presParOf" srcId="{E4E1CB12-1B0B-0047-BD08-8F946660B7ED}" destId="{617CFDA0-ACD0-5C49-836F-DEEBA2CE9027}" srcOrd="3" destOrd="0" presId="urn:microsoft.com/office/officeart/2005/8/layout/lProcess3"/>
    <dgm:cxn modelId="{1B14DB7B-95CE-2543-8CE4-041073E01C3C}" type="presParOf" srcId="{E4E1CB12-1B0B-0047-BD08-8F946660B7ED}" destId="{BECED432-FBCD-AD4D-8C23-92FED96F6CE1}" srcOrd="4" destOrd="0" presId="urn:microsoft.com/office/officeart/2005/8/layout/lProcess3"/>
    <dgm:cxn modelId="{36BDF721-9585-384A-B771-FCA13729B1F6}" type="presParOf" srcId="{BECED432-FBCD-AD4D-8C23-92FED96F6CE1}" destId="{AB45AAB2-C762-2E4E-B267-B36430E44B40}" srcOrd="0" destOrd="0" presId="urn:microsoft.com/office/officeart/2005/8/layout/lProcess3"/>
    <dgm:cxn modelId="{A8053815-A718-A64B-91FE-ABCA81FFCA81}" type="presParOf" srcId="{BECED432-FBCD-AD4D-8C23-92FED96F6CE1}" destId="{5D3154F9-3AAC-1A4A-BFE9-7D078FA11938}" srcOrd="1" destOrd="0" presId="urn:microsoft.com/office/officeart/2005/8/layout/lProcess3"/>
    <dgm:cxn modelId="{AA001004-DB46-D842-BD5D-70C1ACB72A75}" type="presParOf" srcId="{BECED432-FBCD-AD4D-8C23-92FED96F6CE1}" destId="{AE3BAF59-5F09-C64A-83C7-8BB1357A3581}" srcOrd="2" destOrd="0" presId="urn:microsoft.com/office/officeart/2005/8/layout/lProcess3"/>
    <dgm:cxn modelId="{8E83D01C-C93E-0549-848D-C90AA1A9A55F}" type="presParOf" srcId="{BECED432-FBCD-AD4D-8C23-92FED96F6CE1}" destId="{CC0D7570-0489-9949-94E5-DD80847285A4}" srcOrd="3" destOrd="0" presId="urn:microsoft.com/office/officeart/2005/8/layout/lProcess3"/>
    <dgm:cxn modelId="{1D8FF8C5-B2CC-3D47-859E-702EF538E11E}" type="presParOf" srcId="{BECED432-FBCD-AD4D-8C23-92FED96F6CE1}" destId="{E1881AA5-93E1-FD45-88E1-D4685CD13D41}" srcOrd="4" destOrd="0" presId="urn:microsoft.com/office/officeart/2005/8/layout/lProcess3"/>
    <dgm:cxn modelId="{BED1FB24-2AA9-C346-8310-D47C6C490417}" type="presParOf" srcId="{BECED432-FBCD-AD4D-8C23-92FED96F6CE1}" destId="{C41BFA55-2948-3A4D-B636-F97B9967121B}" srcOrd="5" destOrd="0" presId="urn:microsoft.com/office/officeart/2005/8/layout/lProcess3"/>
    <dgm:cxn modelId="{6C1664C3-E982-4B47-B4CD-D8491F6E4390}" type="presParOf" srcId="{BECED432-FBCD-AD4D-8C23-92FED96F6CE1}" destId="{3180FF60-050E-DF48-ABCF-B64379D7F4E9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AE5A3-0E5A-AF43-9725-0B017AD61A00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EE84F7-EB16-554C-9B45-3F9F78215EEC}">
      <dgm:prSet phldrT="[Text]"/>
      <dgm:spPr/>
      <dgm:t>
        <a:bodyPr/>
        <a:lstStyle/>
        <a:p>
          <a:pPr rtl="0"/>
          <a:r>
            <a:rPr lang="en-US" dirty="0"/>
            <a:t>Intro to Proteomics</a:t>
          </a:r>
        </a:p>
      </dgm:t>
    </dgm:pt>
    <dgm:pt modelId="{6B51B465-CA0A-9448-AACC-5D60596B87DC}" type="parTrans" cxnId="{DAF595FC-0741-4A4F-9D8A-B111AFA08A10}">
      <dgm:prSet/>
      <dgm:spPr/>
      <dgm:t>
        <a:bodyPr/>
        <a:lstStyle/>
        <a:p>
          <a:endParaRPr lang="en-US"/>
        </a:p>
      </dgm:t>
    </dgm:pt>
    <dgm:pt modelId="{51F33850-2A95-E54B-B61D-BF978096AF27}" type="sibTrans" cxnId="{DAF595FC-0741-4A4F-9D8A-B111AFA08A10}">
      <dgm:prSet/>
      <dgm:spPr/>
      <dgm:t>
        <a:bodyPr/>
        <a:lstStyle/>
        <a:p>
          <a:endParaRPr lang="en-US"/>
        </a:p>
      </dgm:t>
    </dgm:pt>
    <dgm:pt modelId="{3E62B0FC-27C9-B847-A7E4-A1C373FCB468}">
      <dgm:prSet phldrT="[Text]"/>
      <dgm:spPr/>
      <dgm:t>
        <a:bodyPr/>
        <a:lstStyle/>
        <a:p>
          <a:pPr rtl="0"/>
          <a:r>
            <a:rPr lang="en-US" dirty="0"/>
            <a:t>Aptamer vs. Antibody Proteomics</a:t>
          </a:r>
        </a:p>
      </dgm:t>
    </dgm:pt>
    <dgm:pt modelId="{1EE7A3F6-E664-1D4A-9F37-9C15989A53D4}" type="parTrans" cxnId="{CAA8DB92-24D3-9A41-B03B-A6C5ED82C058}">
      <dgm:prSet/>
      <dgm:spPr/>
      <dgm:t>
        <a:bodyPr/>
        <a:lstStyle/>
        <a:p>
          <a:endParaRPr lang="en-US"/>
        </a:p>
      </dgm:t>
    </dgm:pt>
    <dgm:pt modelId="{1C1C96E3-C646-914E-889E-FED07CC954BE}" type="sibTrans" cxnId="{CAA8DB92-24D3-9A41-B03B-A6C5ED82C058}">
      <dgm:prSet/>
      <dgm:spPr/>
      <dgm:t>
        <a:bodyPr/>
        <a:lstStyle/>
        <a:p>
          <a:endParaRPr lang="en-US"/>
        </a:p>
      </dgm:t>
    </dgm:pt>
    <dgm:pt modelId="{B3E6F454-0047-B946-927F-DD499AFFBD7E}">
      <dgm:prSet phldrT="[Text]"/>
      <dgm:spPr/>
      <dgm:t>
        <a:bodyPr/>
        <a:lstStyle/>
        <a:p>
          <a:pPr rtl="0"/>
          <a:r>
            <a:rPr lang="en-US" dirty="0" err="1"/>
            <a:t>Somalogic</a:t>
          </a:r>
          <a:r>
            <a:rPr lang="en-US" dirty="0"/>
            <a:t> Data Processing</a:t>
          </a:r>
        </a:p>
      </dgm:t>
    </dgm:pt>
    <dgm:pt modelId="{C07B06FC-8FA7-3641-8DE3-00565307FF91}" type="parTrans" cxnId="{99DDE63F-7187-664E-AB73-7ECF2EF9FFFF}">
      <dgm:prSet/>
      <dgm:spPr/>
      <dgm:t>
        <a:bodyPr/>
        <a:lstStyle/>
        <a:p>
          <a:endParaRPr lang="en-US"/>
        </a:p>
      </dgm:t>
    </dgm:pt>
    <dgm:pt modelId="{4E3F0099-7A6E-7E49-AECA-1E915A72D2E4}" type="sibTrans" cxnId="{99DDE63F-7187-664E-AB73-7ECF2EF9FFFF}">
      <dgm:prSet/>
      <dgm:spPr/>
      <dgm:t>
        <a:bodyPr/>
        <a:lstStyle/>
        <a:p>
          <a:endParaRPr lang="en-US"/>
        </a:p>
      </dgm:t>
    </dgm:pt>
    <dgm:pt modelId="{5C362DA8-20E8-7A40-8705-28B2EFA02914}">
      <dgm:prSet phldrT="[Text]"/>
      <dgm:spPr/>
      <dgm:t>
        <a:bodyPr/>
        <a:lstStyle/>
        <a:p>
          <a:pPr rtl="0"/>
          <a:r>
            <a:rPr lang="en-US" dirty="0"/>
            <a:t>Association Testing &amp; Multiplexing</a:t>
          </a:r>
        </a:p>
      </dgm:t>
    </dgm:pt>
    <dgm:pt modelId="{791C0301-B683-BB46-A423-E99D9F4974F6}" type="parTrans" cxnId="{C03C5C2D-B8E1-F04D-8244-531899DA22D5}">
      <dgm:prSet/>
      <dgm:spPr/>
      <dgm:t>
        <a:bodyPr/>
        <a:lstStyle/>
        <a:p>
          <a:endParaRPr lang="en-US"/>
        </a:p>
      </dgm:t>
    </dgm:pt>
    <dgm:pt modelId="{A7258A0C-9AFA-8744-8B53-951EFE4EDE2C}" type="sibTrans" cxnId="{C03C5C2D-B8E1-F04D-8244-531899DA22D5}">
      <dgm:prSet/>
      <dgm:spPr/>
      <dgm:t>
        <a:bodyPr/>
        <a:lstStyle/>
        <a:p>
          <a:endParaRPr lang="en-US"/>
        </a:p>
      </dgm:t>
    </dgm:pt>
    <dgm:pt modelId="{262BBABD-AA9A-3449-B62B-9E1C189A7D6D}">
      <dgm:prSet phldrT="[Text]"/>
      <dgm:spPr/>
      <dgm:t>
        <a:bodyPr/>
        <a:lstStyle/>
        <a:p>
          <a:pPr rtl="0"/>
          <a:r>
            <a:rPr lang="en-US" dirty="0"/>
            <a:t>Association Testing</a:t>
          </a:r>
        </a:p>
      </dgm:t>
    </dgm:pt>
    <dgm:pt modelId="{BD1F4F28-8811-4E4B-8B07-437CDC17A22D}" type="parTrans" cxnId="{0C53A065-2ADC-E24A-B9DA-DDA3887163CE}">
      <dgm:prSet/>
      <dgm:spPr/>
      <dgm:t>
        <a:bodyPr/>
        <a:lstStyle/>
        <a:p>
          <a:endParaRPr lang="en-US"/>
        </a:p>
      </dgm:t>
    </dgm:pt>
    <dgm:pt modelId="{387BF53A-976E-0347-B2EF-B1E5631C12CD}" type="sibTrans" cxnId="{0C53A065-2ADC-E24A-B9DA-DDA3887163CE}">
      <dgm:prSet/>
      <dgm:spPr/>
      <dgm:t>
        <a:bodyPr/>
        <a:lstStyle/>
        <a:p>
          <a:endParaRPr lang="en-US"/>
        </a:p>
      </dgm:t>
    </dgm:pt>
    <dgm:pt modelId="{7BB7B187-F34A-604F-B6A9-CC202A590C83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FA98106E-AAC0-C741-A97D-F087C2E7EDAC}" type="parTrans" cxnId="{90CB40D9-AC47-0D4A-AB5A-DB68E3FC8DEF}">
      <dgm:prSet/>
      <dgm:spPr/>
      <dgm:t>
        <a:bodyPr/>
        <a:lstStyle/>
        <a:p>
          <a:endParaRPr lang="en-US"/>
        </a:p>
      </dgm:t>
    </dgm:pt>
    <dgm:pt modelId="{F4E7E055-8F11-1A45-9A1A-17659839B2E7}" type="sibTrans" cxnId="{90CB40D9-AC47-0D4A-AB5A-DB68E3FC8DEF}">
      <dgm:prSet/>
      <dgm:spPr/>
      <dgm:t>
        <a:bodyPr/>
        <a:lstStyle/>
        <a:p>
          <a:endParaRPr lang="en-US"/>
        </a:p>
      </dgm:t>
    </dgm:pt>
    <dgm:pt modelId="{C8A6BF18-E1DF-3844-A62C-8463378FC097}">
      <dgm:prSet phldrT="[Text]"/>
      <dgm:spPr/>
      <dgm:t>
        <a:bodyPr/>
        <a:lstStyle/>
        <a:p>
          <a:pPr rtl="0"/>
          <a:r>
            <a:rPr lang="en-US" dirty="0" err="1"/>
            <a:t>pQTLs</a:t>
          </a:r>
          <a:endParaRPr lang="en-US" dirty="0"/>
        </a:p>
      </dgm:t>
    </dgm:pt>
    <dgm:pt modelId="{3B146DA7-E9C1-C941-BF1F-293A57F26A65}" type="parTrans" cxnId="{2B45E395-8D84-B745-AFD5-CEE74631E356}">
      <dgm:prSet/>
      <dgm:spPr/>
      <dgm:t>
        <a:bodyPr/>
        <a:lstStyle/>
        <a:p>
          <a:endParaRPr lang="en-US"/>
        </a:p>
      </dgm:t>
    </dgm:pt>
    <dgm:pt modelId="{5D867185-B9BF-824A-AB3A-229E17236BFE}" type="sibTrans" cxnId="{2B45E395-8D84-B745-AFD5-CEE74631E356}">
      <dgm:prSet/>
      <dgm:spPr/>
      <dgm:t>
        <a:bodyPr/>
        <a:lstStyle/>
        <a:p>
          <a:endParaRPr lang="en-US"/>
        </a:p>
      </dgm:t>
    </dgm:pt>
    <dgm:pt modelId="{CDA67BE2-9431-1843-87B7-EDE113E7D59D}">
      <dgm:prSet phldrT="[Text]"/>
      <dgm:spPr/>
      <dgm:t>
        <a:bodyPr/>
        <a:lstStyle/>
        <a:p>
          <a:pPr rtl="0"/>
          <a:r>
            <a:rPr lang="en-US" dirty="0"/>
            <a:t>Cis and Trans </a:t>
          </a:r>
          <a:r>
            <a:rPr lang="en-US" dirty="0" err="1"/>
            <a:t>pQTLs</a:t>
          </a:r>
          <a:endParaRPr lang="en-US" dirty="0"/>
        </a:p>
      </dgm:t>
    </dgm:pt>
    <dgm:pt modelId="{80FAC4BB-041D-3B4C-ADAC-933FC24CA348}" type="parTrans" cxnId="{EFEDAFAA-33B5-6241-9C69-39DBA61A6005}">
      <dgm:prSet/>
      <dgm:spPr/>
      <dgm:t>
        <a:bodyPr/>
        <a:lstStyle/>
        <a:p>
          <a:endParaRPr lang="en-US"/>
        </a:p>
      </dgm:t>
    </dgm:pt>
    <dgm:pt modelId="{17A80980-0C93-FB43-AE67-87D82ADD6724}" type="sibTrans" cxnId="{EFEDAFAA-33B5-6241-9C69-39DBA61A6005}">
      <dgm:prSet/>
      <dgm:spPr/>
      <dgm:t>
        <a:bodyPr/>
        <a:lstStyle/>
        <a:p>
          <a:endParaRPr lang="en-US"/>
        </a:p>
      </dgm:t>
    </dgm:pt>
    <dgm:pt modelId="{7189BAED-8A68-A74E-BD12-83A5C1CE8016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5E14F87C-EC62-094D-9DD9-27289E3F6AC1}" type="parTrans" cxnId="{19110331-CDFD-8847-84EF-E49FE331436C}">
      <dgm:prSet/>
      <dgm:spPr/>
      <dgm:t>
        <a:bodyPr/>
        <a:lstStyle/>
        <a:p>
          <a:endParaRPr lang="en-US"/>
        </a:p>
      </dgm:t>
    </dgm:pt>
    <dgm:pt modelId="{E30F3F02-658F-7B40-B2A7-33A5DAF5AA4E}" type="sibTrans" cxnId="{19110331-CDFD-8847-84EF-E49FE331436C}">
      <dgm:prSet/>
      <dgm:spPr/>
      <dgm:t>
        <a:bodyPr/>
        <a:lstStyle/>
        <a:p>
          <a:endParaRPr lang="en-US"/>
        </a:p>
      </dgm:t>
    </dgm:pt>
    <dgm:pt modelId="{37903519-B377-AB4D-9FB6-D68DF1B15EE9}">
      <dgm:prSet/>
      <dgm:spPr/>
      <dgm:t>
        <a:bodyPr/>
        <a:lstStyle/>
        <a:p>
          <a:pPr rtl="0"/>
          <a:r>
            <a:rPr lang="en-US" dirty="0" err="1"/>
            <a:t>Olink</a:t>
          </a:r>
          <a:r>
            <a:rPr lang="en-US" dirty="0"/>
            <a:t> Data Processing</a:t>
          </a:r>
        </a:p>
      </dgm:t>
    </dgm:pt>
    <dgm:pt modelId="{CA593892-DA92-704F-9C11-7E397198D41D}" type="parTrans" cxnId="{A3AC9702-1585-FC42-A91B-2AD571C28E87}">
      <dgm:prSet/>
      <dgm:spPr/>
      <dgm:t>
        <a:bodyPr/>
        <a:lstStyle/>
        <a:p>
          <a:endParaRPr lang="en-US"/>
        </a:p>
      </dgm:t>
    </dgm:pt>
    <dgm:pt modelId="{904FDE45-1B06-AB44-AAFA-D453A0C134C6}" type="sibTrans" cxnId="{A3AC9702-1585-FC42-A91B-2AD571C28E87}">
      <dgm:prSet/>
      <dgm:spPr/>
      <dgm:t>
        <a:bodyPr/>
        <a:lstStyle/>
        <a:p>
          <a:endParaRPr lang="en-US"/>
        </a:p>
      </dgm:t>
    </dgm:pt>
    <dgm:pt modelId="{13AF03DC-4816-E140-8F82-4E5FCD4E54E3}">
      <dgm:prSet/>
      <dgm:spPr/>
      <dgm:t>
        <a:bodyPr/>
        <a:lstStyle/>
        <a:p>
          <a:pPr rtl="0"/>
          <a:r>
            <a:rPr lang="en-US" dirty="0"/>
            <a:t>Multiple</a:t>
          </a:r>
          <a:r>
            <a:rPr lang="en-US" baseline="0" dirty="0"/>
            <a:t> Comparison Correction</a:t>
          </a:r>
          <a:endParaRPr lang="en-US" dirty="0"/>
        </a:p>
      </dgm:t>
    </dgm:pt>
    <dgm:pt modelId="{933CAB04-F604-8841-9089-FB198C962D6E}" type="parTrans" cxnId="{5F160640-A5D5-8340-A023-45161CBF1912}">
      <dgm:prSet/>
      <dgm:spPr/>
      <dgm:t>
        <a:bodyPr/>
        <a:lstStyle/>
        <a:p>
          <a:endParaRPr lang="en-US"/>
        </a:p>
      </dgm:t>
    </dgm:pt>
    <dgm:pt modelId="{AF0B9742-0AD5-A345-B02C-A3C217185447}" type="sibTrans" cxnId="{5F160640-A5D5-8340-A023-45161CBF1912}">
      <dgm:prSet/>
      <dgm:spPr/>
      <dgm:t>
        <a:bodyPr/>
        <a:lstStyle/>
        <a:p>
          <a:endParaRPr lang="en-US"/>
        </a:p>
      </dgm:t>
    </dgm:pt>
    <dgm:pt modelId="{16F498E5-1F9D-704F-9E21-6AC953314F7C}">
      <dgm:prSet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E9CCA3FB-AD5E-0E4D-A1A8-7305F2E3CCD4}" type="parTrans" cxnId="{88DAB752-B166-1040-8D46-81B6BF438814}">
      <dgm:prSet/>
      <dgm:spPr/>
      <dgm:t>
        <a:bodyPr/>
        <a:lstStyle/>
        <a:p>
          <a:endParaRPr lang="en-US"/>
        </a:p>
      </dgm:t>
    </dgm:pt>
    <dgm:pt modelId="{6D904D6A-63C6-504B-8AA0-0973E5A56210}" type="sibTrans" cxnId="{88DAB752-B166-1040-8D46-81B6BF438814}">
      <dgm:prSet/>
      <dgm:spPr/>
      <dgm:t>
        <a:bodyPr/>
        <a:lstStyle/>
        <a:p>
          <a:endParaRPr lang="en-US"/>
        </a:p>
      </dgm:t>
    </dgm:pt>
    <dgm:pt modelId="{04C37F85-0580-D84E-9BBE-23526938D13C}">
      <dgm:prSet/>
      <dgm:spPr/>
      <dgm:t>
        <a:bodyPr/>
        <a:lstStyle/>
        <a:p>
          <a:pPr rtl="0"/>
          <a:r>
            <a:rPr lang="en-US" dirty="0"/>
            <a:t>Conclusion</a:t>
          </a:r>
        </a:p>
      </dgm:t>
    </dgm:pt>
    <dgm:pt modelId="{82336769-1C8E-6543-A142-CE1BF0D8D395}" type="parTrans" cxnId="{D9B83E71-0CA5-814D-8945-643959D6F436}">
      <dgm:prSet/>
      <dgm:spPr/>
      <dgm:t>
        <a:bodyPr/>
        <a:lstStyle/>
        <a:p>
          <a:endParaRPr lang="en-US"/>
        </a:p>
      </dgm:t>
    </dgm:pt>
    <dgm:pt modelId="{60DF09D7-E1F1-4F44-B252-3AAFEB559515}" type="sibTrans" cxnId="{D9B83E71-0CA5-814D-8945-643959D6F436}">
      <dgm:prSet/>
      <dgm:spPr/>
      <dgm:t>
        <a:bodyPr/>
        <a:lstStyle/>
        <a:p>
          <a:endParaRPr lang="en-US"/>
        </a:p>
      </dgm:t>
    </dgm:pt>
    <dgm:pt modelId="{E4E1CB12-1B0B-0047-BD08-8F946660B7ED}" type="pres">
      <dgm:prSet presAssocID="{A4BAE5A3-0E5A-AF43-9725-0B017AD61A0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63FA7C1-55F6-4041-84F7-1D0582DEE531}" type="pres">
      <dgm:prSet presAssocID="{29EE84F7-EB16-554C-9B45-3F9F78215EEC}" presName="horFlow" presStyleCnt="0"/>
      <dgm:spPr/>
    </dgm:pt>
    <dgm:pt modelId="{9C1E1CBE-35B6-BB44-BC06-1DE4CE072030}" type="pres">
      <dgm:prSet presAssocID="{29EE84F7-EB16-554C-9B45-3F9F78215EEC}" presName="bigChev" presStyleLbl="node1" presStyleIdx="0" presStyleCnt="3"/>
      <dgm:spPr/>
    </dgm:pt>
    <dgm:pt modelId="{A30CCE14-38AF-EF4A-8853-3848C267D71C}" type="pres">
      <dgm:prSet presAssocID="{1EE7A3F6-E664-1D4A-9F37-9C15989A53D4}" presName="parTrans" presStyleCnt="0"/>
      <dgm:spPr/>
    </dgm:pt>
    <dgm:pt modelId="{91593E66-40D5-D44A-8E97-74E170D53052}" type="pres">
      <dgm:prSet presAssocID="{3E62B0FC-27C9-B847-A7E4-A1C373FCB468}" presName="node" presStyleLbl="alignAccFollowNode1" presStyleIdx="0" presStyleCnt="10">
        <dgm:presLayoutVars>
          <dgm:bulletEnabled val="1"/>
        </dgm:presLayoutVars>
      </dgm:prSet>
      <dgm:spPr/>
    </dgm:pt>
    <dgm:pt modelId="{836904D5-5DDD-1343-B0A4-4BB7E6F0FA07}" type="pres">
      <dgm:prSet presAssocID="{1C1C96E3-C646-914E-889E-FED07CC954BE}" presName="sibTrans" presStyleCnt="0"/>
      <dgm:spPr/>
    </dgm:pt>
    <dgm:pt modelId="{D429F02E-8F1D-B64E-ACF0-D351269BB2C9}" type="pres">
      <dgm:prSet presAssocID="{B3E6F454-0047-B946-927F-DD499AFFBD7E}" presName="node" presStyleLbl="alignAccFollowNode1" presStyleIdx="1" presStyleCnt="10">
        <dgm:presLayoutVars>
          <dgm:bulletEnabled val="1"/>
        </dgm:presLayoutVars>
      </dgm:prSet>
      <dgm:spPr/>
    </dgm:pt>
    <dgm:pt modelId="{11DA6EF6-EB4D-3744-A202-53EB3CA13548}" type="pres">
      <dgm:prSet presAssocID="{4E3F0099-7A6E-7E49-AECA-1E915A72D2E4}" presName="sibTrans" presStyleCnt="0"/>
      <dgm:spPr/>
    </dgm:pt>
    <dgm:pt modelId="{2A715B61-3450-D341-AB09-32421C84F332}" type="pres">
      <dgm:prSet presAssocID="{37903519-B377-AB4D-9FB6-D68DF1B15EE9}" presName="node" presStyleLbl="alignAccFollowNode1" presStyleIdx="2" presStyleCnt="10">
        <dgm:presLayoutVars>
          <dgm:bulletEnabled val="1"/>
        </dgm:presLayoutVars>
      </dgm:prSet>
      <dgm:spPr/>
    </dgm:pt>
    <dgm:pt modelId="{87FCC84E-E95B-8B4B-9FB9-821DE75FC839}" type="pres">
      <dgm:prSet presAssocID="{29EE84F7-EB16-554C-9B45-3F9F78215EEC}" presName="vSp" presStyleCnt="0"/>
      <dgm:spPr/>
    </dgm:pt>
    <dgm:pt modelId="{446017AD-F1D2-F84C-8D8E-19F3FB3DACA0}" type="pres">
      <dgm:prSet presAssocID="{5C362DA8-20E8-7A40-8705-28B2EFA02914}" presName="horFlow" presStyleCnt="0"/>
      <dgm:spPr/>
    </dgm:pt>
    <dgm:pt modelId="{C2D029ED-090B-8C49-8556-58AC578A40FB}" type="pres">
      <dgm:prSet presAssocID="{5C362DA8-20E8-7A40-8705-28B2EFA02914}" presName="bigChev" presStyleLbl="node1" presStyleIdx="1" presStyleCnt="3"/>
      <dgm:spPr/>
    </dgm:pt>
    <dgm:pt modelId="{1AA1EFC9-4AFB-8141-B683-0C7394B5B91A}" type="pres">
      <dgm:prSet presAssocID="{BD1F4F28-8811-4E4B-8B07-437CDC17A22D}" presName="parTrans" presStyleCnt="0"/>
      <dgm:spPr/>
    </dgm:pt>
    <dgm:pt modelId="{3E504C8F-5638-0A40-9892-6490CF9984EF}" type="pres">
      <dgm:prSet presAssocID="{262BBABD-AA9A-3449-B62B-9E1C189A7D6D}" presName="node" presStyleLbl="alignAccFollowNode1" presStyleIdx="3" presStyleCnt="10">
        <dgm:presLayoutVars>
          <dgm:bulletEnabled val="1"/>
        </dgm:presLayoutVars>
      </dgm:prSet>
      <dgm:spPr/>
    </dgm:pt>
    <dgm:pt modelId="{4FDFF6EF-3F4A-E840-9D40-D2464721D7CD}" type="pres">
      <dgm:prSet presAssocID="{387BF53A-976E-0347-B2EF-B1E5631C12CD}" presName="sibTrans" presStyleCnt="0"/>
      <dgm:spPr/>
    </dgm:pt>
    <dgm:pt modelId="{9230609D-51F6-6648-ACF1-F6BD726FA134}" type="pres">
      <dgm:prSet presAssocID="{16F498E5-1F9D-704F-9E21-6AC953314F7C}" presName="node" presStyleLbl="alignAccFollowNode1" presStyleIdx="4" presStyleCnt="10">
        <dgm:presLayoutVars>
          <dgm:bulletEnabled val="1"/>
        </dgm:presLayoutVars>
      </dgm:prSet>
      <dgm:spPr/>
    </dgm:pt>
    <dgm:pt modelId="{0B1D9639-8F00-6B42-8327-A014C1CA0663}" type="pres">
      <dgm:prSet presAssocID="{6D904D6A-63C6-504B-8AA0-0973E5A56210}" presName="sibTrans" presStyleCnt="0"/>
      <dgm:spPr/>
    </dgm:pt>
    <dgm:pt modelId="{61BAC016-C0F5-4143-8E3B-76C55698C316}" type="pres">
      <dgm:prSet presAssocID="{13AF03DC-4816-E140-8F82-4E5FCD4E54E3}" presName="node" presStyleLbl="alignAccFollowNode1" presStyleIdx="5" presStyleCnt="10">
        <dgm:presLayoutVars>
          <dgm:bulletEnabled val="1"/>
        </dgm:presLayoutVars>
      </dgm:prSet>
      <dgm:spPr/>
    </dgm:pt>
    <dgm:pt modelId="{498AE288-F65F-C449-B761-3A8C6A69E60E}" type="pres">
      <dgm:prSet presAssocID="{AF0B9742-0AD5-A345-B02C-A3C217185447}" presName="sibTrans" presStyleCnt="0"/>
      <dgm:spPr/>
    </dgm:pt>
    <dgm:pt modelId="{0A50791F-9321-EA42-B7BC-A9922C59F5B5}" type="pres">
      <dgm:prSet presAssocID="{7BB7B187-F34A-604F-B6A9-CC202A590C83}" presName="node" presStyleLbl="alignAccFollowNode1" presStyleIdx="6" presStyleCnt="10">
        <dgm:presLayoutVars>
          <dgm:bulletEnabled val="1"/>
        </dgm:presLayoutVars>
      </dgm:prSet>
      <dgm:spPr/>
    </dgm:pt>
    <dgm:pt modelId="{617CFDA0-ACD0-5C49-836F-DEEBA2CE9027}" type="pres">
      <dgm:prSet presAssocID="{5C362DA8-20E8-7A40-8705-28B2EFA02914}" presName="vSp" presStyleCnt="0"/>
      <dgm:spPr/>
    </dgm:pt>
    <dgm:pt modelId="{BECED432-FBCD-AD4D-8C23-92FED96F6CE1}" type="pres">
      <dgm:prSet presAssocID="{C8A6BF18-E1DF-3844-A62C-8463378FC097}" presName="horFlow" presStyleCnt="0"/>
      <dgm:spPr/>
    </dgm:pt>
    <dgm:pt modelId="{AB45AAB2-C762-2E4E-B267-B36430E44B40}" type="pres">
      <dgm:prSet presAssocID="{C8A6BF18-E1DF-3844-A62C-8463378FC097}" presName="bigChev" presStyleLbl="node1" presStyleIdx="2" presStyleCnt="3"/>
      <dgm:spPr/>
    </dgm:pt>
    <dgm:pt modelId="{5D3154F9-3AAC-1A4A-BFE9-7D078FA11938}" type="pres">
      <dgm:prSet presAssocID="{80FAC4BB-041D-3B4C-ADAC-933FC24CA348}" presName="parTrans" presStyleCnt="0"/>
      <dgm:spPr/>
    </dgm:pt>
    <dgm:pt modelId="{AE3BAF59-5F09-C64A-83C7-8BB1357A3581}" type="pres">
      <dgm:prSet presAssocID="{CDA67BE2-9431-1843-87B7-EDE113E7D59D}" presName="node" presStyleLbl="alignAccFollowNode1" presStyleIdx="7" presStyleCnt="10">
        <dgm:presLayoutVars>
          <dgm:bulletEnabled val="1"/>
        </dgm:presLayoutVars>
      </dgm:prSet>
      <dgm:spPr/>
    </dgm:pt>
    <dgm:pt modelId="{CC0D7570-0489-9949-94E5-DD80847285A4}" type="pres">
      <dgm:prSet presAssocID="{17A80980-0C93-FB43-AE67-87D82ADD6724}" presName="sibTrans" presStyleCnt="0"/>
      <dgm:spPr/>
    </dgm:pt>
    <dgm:pt modelId="{E1881AA5-93E1-FD45-88E1-D4685CD13D41}" type="pres">
      <dgm:prSet presAssocID="{7189BAED-8A68-A74E-BD12-83A5C1CE8016}" presName="node" presStyleLbl="alignAccFollowNode1" presStyleIdx="8" presStyleCnt="10">
        <dgm:presLayoutVars>
          <dgm:bulletEnabled val="1"/>
        </dgm:presLayoutVars>
      </dgm:prSet>
      <dgm:spPr/>
    </dgm:pt>
    <dgm:pt modelId="{C41BFA55-2948-3A4D-B636-F97B9967121B}" type="pres">
      <dgm:prSet presAssocID="{E30F3F02-658F-7B40-B2A7-33A5DAF5AA4E}" presName="sibTrans" presStyleCnt="0"/>
      <dgm:spPr/>
    </dgm:pt>
    <dgm:pt modelId="{3180FF60-050E-DF48-ABCF-B64379D7F4E9}" type="pres">
      <dgm:prSet presAssocID="{04C37F85-0580-D84E-9BBE-23526938D13C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A3AC9702-1585-FC42-A91B-2AD571C28E87}" srcId="{29EE84F7-EB16-554C-9B45-3F9F78215EEC}" destId="{37903519-B377-AB4D-9FB6-D68DF1B15EE9}" srcOrd="2" destOrd="0" parTransId="{CA593892-DA92-704F-9C11-7E397198D41D}" sibTransId="{904FDE45-1B06-AB44-AAFA-D453A0C134C6}"/>
    <dgm:cxn modelId="{D676EB17-A426-9745-954A-484D8F19A481}" type="presOf" srcId="{262BBABD-AA9A-3449-B62B-9E1C189A7D6D}" destId="{3E504C8F-5638-0A40-9892-6490CF9984EF}" srcOrd="0" destOrd="0" presId="urn:microsoft.com/office/officeart/2005/8/layout/lProcess3"/>
    <dgm:cxn modelId="{0D00E523-387E-EC4A-8B4C-29F289B939D7}" type="presOf" srcId="{B3E6F454-0047-B946-927F-DD499AFFBD7E}" destId="{D429F02E-8F1D-B64E-ACF0-D351269BB2C9}" srcOrd="0" destOrd="0" presId="urn:microsoft.com/office/officeart/2005/8/layout/lProcess3"/>
    <dgm:cxn modelId="{C03C5C2D-B8E1-F04D-8244-531899DA22D5}" srcId="{A4BAE5A3-0E5A-AF43-9725-0B017AD61A00}" destId="{5C362DA8-20E8-7A40-8705-28B2EFA02914}" srcOrd="1" destOrd="0" parTransId="{791C0301-B683-BB46-A423-E99D9F4974F6}" sibTransId="{A7258A0C-9AFA-8744-8B53-951EFE4EDE2C}"/>
    <dgm:cxn modelId="{19110331-CDFD-8847-84EF-E49FE331436C}" srcId="{C8A6BF18-E1DF-3844-A62C-8463378FC097}" destId="{7189BAED-8A68-A74E-BD12-83A5C1CE8016}" srcOrd="1" destOrd="0" parTransId="{5E14F87C-EC62-094D-9DD9-27289E3F6AC1}" sibTransId="{E30F3F02-658F-7B40-B2A7-33A5DAF5AA4E}"/>
    <dgm:cxn modelId="{B11A8D32-6F33-3A48-8A2C-3ED84EB0A682}" type="presOf" srcId="{5C362DA8-20E8-7A40-8705-28B2EFA02914}" destId="{C2D029ED-090B-8C49-8556-58AC578A40FB}" srcOrd="0" destOrd="0" presId="urn:microsoft.com/office/officeart/2005/8/layout/lProcess3"/>
    <dgm:cxn modelId="{99DDE63F-7187-664E-AB73-7ECF2EF9FFFF}" srcId="{29EE84F7-EB16-554C-9B45-3F9F78215EEC}" destId="{B3E6F454-0047-B946-927F-DD499AFFBD7E}" srcOrd="1" destOrd="0" parTransId="{C07B06FC-8FA7-3641-8DE3-00565307FF91}" sibTransId="{4E3F0099-7A6E-7E49-AECA-1E915A72D2E4}"/>
    <dgm:cxn modelId="{5F160640-A5D5-8340-A023-45161CBF1912}" srcId="{5C362DA8-20E8-7A40-8705-28B2EFA02914}" destId="{13AF03DC-4816-E140-8F82-4E5FCD4E54E3}" srcOrd="2" destOrd="0" parTransId="{933CAB04-F604-8841-9089-FB198C962D6E}" sibTransId="{AF0B9742-0AD5-A345-B02C-A3C217185447}"/>
    <dgm:cxn modelId="{C18F6E48-646C-B849-86BA-A5F1F412E9BD}" type="presOf" srcId="{CDA67BE2-9431-1843-87B7-EDE113E7D59D}" destId="{AE3BAF59-5F09-C64A-83C7-8BB1357A3581}" srcOrd="0" destOrd="0" presId="urn:microsoft.com/office/officeart/2005/8/layout/lProcess3"/>
    <dgm:cxn modelId="{E0AF964A-C901-7A4C-9A6B-469C13B5629A}" type="presOf" srcId="{7BB7B187-F34A-604F-B6A9-CC202A590C83}" destId="{0A50791F-9321-EA42-B7BC-A9922C59F5B5}" srcOrd="0" destOrd="0" presId="urn:microsoft.com/office/officeart/2005/8/layout/lProcess3"/>
    <dgm:cxn modelId="{C94CD14C-27A2-8542-975A-694B493B1661}" type="presOf" srcId="{29EE84F7-EB16-554C-9B45-3F9F78215EEC}" destId="{9C1E1CBE-35B6-BB44-BC06-1DE4CE072030}" srcOrd="0" destOrd="0" presId="urn:microsoft.com/office/officeart/2005/8/layout/lProcess3"/>
    <dgm:cxn modelId="{4C336B4D-898F-454D-BFB3-52A932B9CECA}" type="presOf" srcId="{C8A6BF18-E1DF-3844-A62C-8463378FC097}" destId="{AB45AAB2-C762-2E4E-B267-B36430E44B40}" srcOrd="0" destOrd="0" presId="urn:microsoft.com/office/officeart/2005/8/layout/lProcess3"/>
    <dgm:cxn modelId="{63BCCE4D-7DE0-8C4A-94F6-4D8D974F341C}" type="presOf" srcId="{7189BAED-8A68-A74E-BD12-83A5C1CE8016}" destId="{E1881AA5-93E1-FD45-88E1-D4685CD13D41}" srcOrd="0" destOrd="0" presId="urn:microsoft.com/office/officeart/2005/8/layout/lProcess3"/>
    <dgm:cxn modelId="{88DAB752-B166-1040-8D46-81B6BF438814}" srcId="{5C362DA8-20E8-7A40-8705-28B2EFA02914}" destId="{16F498E5-1F9D-704F-9E21-6AC953314F7C}" srcOrd="1" destOrd="0" parTransId="{E9CCA3FB-AD5E-0E4D-A1A8-7305F2E3CCD4}" sibTransId="{6D904D6A-63C6-504B-8AA0-0973E5A56210}"/>
    <dgm:cxn modelId="{A6389153-97EF-1F44-8020-3578F2F2D0DA}" type="presOf" srcId="{13AF03DC-4816-E140-8F82-4E5FCD4E54E3}" destId="{61BAC016-C0F5-4143-8E3B-76C55698C316}" srcOrd="0" destOrd="0" presId="urn:microsoft.com/office/officeart/2005/8/layout/lProcess3"/>
    <dgm:cxn modelId="{65C1FC60-DF3A-6444-AF85-2C5CD6890A3D}" type="presOf" srcId="{04C37F85-0580-D84E-9BBE-23526938D13C}" destId="{3180FF60-050E-DF48-ABCF-B64379D7F4E9}" srcOrd="0" destOrd="0" presId="urn:microsoft.com/office/officeart/2005/8/layout/lProcess3"/>
    <dgm:cxn modelId="{0C53A065-2ADC-E24A-B9DA-DDA3887163CE}" srcId="{5C362DA8-20E8-7A40-8705-28B2EFA02914}" destId="{262BBABD-AA9A-3449-B62B-9E1C189A7D6D}" srcOrd="0" destOrd="0" parTransId="{BD1F4F28-8811-4E4B-8B07-437CDC17A22D}" sibTransId="{387BF53A-976E-0347-B2EF-B1E5631C12CD}"/>
    <dgm:cxn modelId="{A4878C66-5695-F94E-9DC7-6E4A45562D15}" type="presOf" srcId="{16F498E5-1F9D-704F-9E21-6AC953314F7C}" destId="{9230609D-51F6-6648-ACF1-F6BD726FA134}" srcOrd="0" destOrd="0" presId="urn:microsoft.com/office/officeart/2005/8/layout/lProcess3"/>
    <dgm:cxn modelId="{EA41E76C-9E30-1140-BB45-22FBAE1F200F}" type="presOf" srcId="{3E62B0FC-27C9-B847-A7E4-A1C373FCB468}" destId="{91593E66-40D5-D44A-8E97-74E170D53052}" srcOrd="0" destOrd="0" presId="urn:microsoft.com/office/officeart/2005/8/layout/lProcess3"/>
    <dgm:cxn modelId="{D9B83E71-0CA5-814D-8945-643959D6F436}" srcId="{C8A6BF18-E1DF-3844-A62C-8463378FC097}" destId="{04C37F85-0580-D84E-9BBE-23526938D13C}" srcOrd="2" destOrd="0" parTransId="{82336769-1C8E-6543-A142-CE1BF0D8D395}" sibTransId="{60DF09D7-E1F1-4F44-B252-3AAFEB559515}"/>
    <dgm:cxn modelId="{2B5D9F73-7169-8843-976C-8EAAFF8514DA}" type="presOf" srcId="{37903519-B377-AB4D-9FB6-D68DF1B15EE9}" destId="{2A715B61-3450-D341-AB09-32421C84F332}" srcOrd="0" destOrd="0" presId="urn:microsoft.com/office/officeart/2005/8/layout/lProcess3"/>
    <dgm:cxn modelId="{CAA8DB92-24D3-9A41-B03B-A6C5ED82C058}" srcId="{29EE84F7-EB16-554C-9B45-3F9F78215EEC}" destId="{3E62B0FC-27C9-B847-A7E4-A1C373FCB468}" srcOrd="0" destOrd="0" parTransId="{1EE7A3F6-E664-1D4A-9F37-9C15989A53D4}" sibTransId="{1C1C96E3-C646-914E-889E-FED07CC954BE}"/>
    <dgm:cxn modelId="{2B45E395-8D84-B745-AFD5-CEE74631E356}" srcId="{A4BAE5A3-0E5A-AF43-9725-0B017AD61A00}" destId="{C8A6BF18-E1DF-3844-A62C-8463378FC097}" srcOrd="2" destOrd="0" parTransId="{3B146DA7-E9C1-C941-BF1F-293A57F26A65}" sibTransId="{5D867185-B9BF-824A-AB3A-229E17236BFE}"/>
    <dgm:cxn modelId="{EFEDAFAA-33B5-6241-9C69-39DBA61A6005}" srcId="{C8A6BF18-E1DF-3844-A62C-8463378FC097}" destId="{CDA67BE2-9431-1843-87B7-EDE113E7D59D}" srcOrd="0" destOrd="0" parTransId="{80FAC4BB-041D-3B4C-ADAC-933FC24CA348}" sibTransId="{17A80980-0C93-FB43-AE67-87D82ADD6724}"/>
    <dgm:cxn modelId="{90CB40D9-AC47-0D4A-AB5A-DB68E3FC8DEF}" srcId="{5C362DA8-20E8-7A40-8705-28B2EFA02914}" destId="{7BB7B187-F34A-604F-B6A9-CC202A590C83}" srcOrd="3" destOrd="0" parTransId="{FA98106E-AAC0-C741-A97D-F087C2E7EDAC}" sibTransId="{F4E7E055-8F11-1A45-9A1A-17659839B2E7}"/>
    <dgm:cxn modelId="{DAF595FC-0741-4A4F-9D8A-B111AFA08A10}" srcId="{A4BAE5A3-0E5A-AF43-9725-0B017AD61A00}" destId="{29EE84F7-EB16-554C-9B45-3F9F78215EEC}" srcOrd="0" destOrd="0" parTransId="{6B51B465-CA0A-9448-AACC-5D60596B87DC}" sibTransId="{51F33850-2A95-E54B-B61D-BF978096AF27}"/>
    <dgm:cxn modelId="{FC31CAFE-91E8-1E4F-BCF4-F433C222D24D}" type="presOf" srcId="{A4BAE5A3-0E5A-AF43-9725-0B017AD61A00}" destId="{E4E1CB12-1B0B-0047-BD08-8F946660B7ED}" srcOrd="0" destOrd="0" presId="urn:microsoft.com/office/officeart/2005/8/layout/lProcess3"/>
    <dgm:cxn modelId="{D07979AB-5813-FA4F-9F4D-405DC6CC9612}" type="presParOf" srcId="{E4E1CB12-1B0B-0047-BD08-8F946660B7ED}" destId="{A63FA7C1-55F6-4041-84F7-1D0582DEE531}" srcOrd="0" destOrd="0" presId="urn:microsoft.com/office/officeart/2005/8/layout/lProcess3"/>
    <dgm:cxn modelId="{63CCD995-00BC-0940-9ECC-9EBADC07010B}" type="presParOf" srcId="{A63FA7C1-55F6-4041-84F7-1D0582DEE531}" destId="{9C1E1CBE-35B6-BB44-BC06-1DE4CE072030}" srcOrd="0" destOrd="0" presId="urn:microsoft.com/office/officeart/2005/8/layout/lProcess3"/>
    <dgm:cxn modelId="{57B96B2A-857A-1A46-A957-087CE4E369D6}" type="presParOf" srcId="{A63FA7C1-55F6-4041-84F7-1D0582DEE531}" destId="{A30CCE14-38AF-EF4A-8853-3848C267D71C}" srcOrd="1" destOrd="0" presId="urn:microsoft.com/office/officeart/2005/8/layout/lProcess3"/>
    <dgm:cxn modelId="{85D51B79-FAD1-D549-A455-0E9E602D97AE}" type="presParOf" srcId="{A63FA7C1-55F6-4041-84F7-1D0582DEE531}" destId="{91593E66-40D5-D44A-8E97-74E170D53052}" srcOrd="2" destOrd="0" presId="urn:microsoft.com/office/officeart/2005/8/layout/lProcess3"/>
    <dgm:cxn modelId="{15DE92BF-F76C-964B-88A1-5F2CCE1CD07D}" type="presParOf" srcId="{A63FA7C1-55F6-4041-84F7-1D0582DEE531}" destId="{836904D5-5DDD-1343-B0A4-4BB7E6F0FA07}" srcOrd="3" destOrd="0" presId="urn:microsoft.com/office/officeart/2005/8/layout/lProcess3"/>
    <dgm:cxn modelId="{E38B7AF5-6957-104A-9ED9-EE435AC8EA3F}" type="presParOf" srcId="{A63FA7C1-55F6-4041-84F7-1D0582DEE531}" destId="{D429F02E-8F1D-B64E-ACF0-D351269BB2C9}" srcOrd="4" destOrd="0" presId="urn:microsoft.com/office/officeart/2005/8/layout/lProcess3"/>
    <dgm:cxn modelId="{642FBA00-2145-394B-A905-F47AD4A228AE}" type="presParOf" srcId="{A63FA7C1-55F6-4041-84F7-1D0582DEE531}" destId="{11DA6EF6-EB4D-3744-A202-53EB3CA13548}" srcOrd="5" destOrd="0" presId="urn:microsoft.com/office/officeart/2005/8/layout/lProcess3"/>
    <dgm:cxn modelId="{EAF6AB76-666F-674B-B4A2-CA1B629A920F}" type="presParOf" srcId="{A63FA7C1-55F6-4041-84F7-1D0582DEE531}" destId="{2A715B61-3450-D341-AB09-32421C84F332}" srcOrd="6" destOrd="0" presId="urn:microsoft.com/office/officeart/2005/8/layout/lProcess3"/>
    <dgm:cxn modelId="{499FD644-93DC-F649-9BB2-9894E20A0FFE}" type="presParOf" srcId="{E4E1CB12-1B0B-0047-BD08-8F946660B7ED}" destId="{87FCC84E-E95B-8B4B-9FB9-821DE75FC839}" srcOrd="1" destOrd="0" presId="urn:microsoft.com/office/officeart/2005/8/layout/lProcess3"/>
    <dgm:cxn modelId="{ED8A9CE9-60F7-9B48-9079-D4F8E753EFDF}" type="presParOf" srcId="{E4E1CB12-1B0B-0047-BD08-8F946660B7ED}" destId="{446017AD-F1D2-F84C-8D8E-19F3FB3DACA0}" srcOrd="2" destOrd="0" presId="urn:microsoft.com/office/officeart/2005/8/layout/lProcess3"/>
    <dgm:cxn modelId="{CEDDF5EE-28A5-FC42-B8EB-F045E29A3485}" type="presParOf" srcId="{446017AD-F1D2-F84C-8D8E-19F3FB3DACA0}" destId="{C2D029ED-090B-8C49-8556-58AC578A40FB}" srcOrd="0" destOrd="0" presId="urn:microsoft.com/office/officeart/2005/8/layout/lProcess3"/>
    <dgm:cxn modelId="{DBACB1B6-9564-E446-A150-C8080A3CB3D3}" type="presParOf" srcId="{446017AD-F1D2-F84C-8D8E-19F3FB3DACA0}" destId="{1AA1EFC9-4AFB-8141-B683-0C7394B5B91A}" srcOrd="1" destOrd="0" presId="urn:microsoft.com/office/officeart/2005/8/layout/lProcess3"/>
    <dgm:cxn modelId="{3C3C3523-94DE-B041-9E86-481E0532474A}" type="presParOf" srcId="{446017AD-F1D2-F84C-8D8E-19F3FB3DACA0}" destId="{3E504C8F-5638-0A40-9892-6490CF9984EF}" srcOrd="2" destOrd="0" presId="urn:microsoft.com/office/officeart/2005/8/layout/lProcess3"/>
    <dgm:cxn modelId="{03477B09-5A27-FD42-8C21-09BB26225DB5}" type="presParOf" srcId="{446017AD-F1D2-F84C-8D8E-19F3FB3DACA0}" destId="{4FDFF6EF-3F4A-E840-9D40-D2464721D7CD}" srcOrd="3" destOrd="0" presId="urn:microsoft.com/office/officeart/2005/8/layout/lProcess3"/>
    <dgm:cxn modelId="{81E2205E-A4FD-9443-95E4-CE6ED310F7C7}" type="presParOf" srcId="{446017AD-F1D2-F84C-8D8E-19F3FB3DACA0}" destId="{9230609D-51F6-6648-ACF1-F6BD726FA134}" srcOrd="4" destOrd="0" presId="urn:microsoft.com/office/officeart/2005/8/layout/lProcess3"/>
    <dgm:cxn modelId="{11755F78-5DFA-E540-B7AA-A135BE68C220}" type="presParOf" srcId="{446017AD-F1D2-F84C-8D8E-19F3FB3DACA0}" destId="{0B1D9639-8F00-6B42-8327-A014C1CA0663}" srcOrd="5" destOrd="0" presId="urn:microsoft.com/office/officeart/2005/8/layout/lProcess3"/>
    <dgm:cxn modelId="{9D04F39B-8AD9-C74D-9627-4DFA2B09CF15}" type="presParOf" srcId="{446017AD-F1D2-F84C-8D8E-19F3FB3DACA0}" destId="{61BAC016-C0F5-4143-8E3B-76C55698C316}" srcOrd="6" destOrd="0" presId="urn:microsoft.com/office/officeart/2005/8/layout/lProcess3"/>
    <dgm:cxn modelId="{9F29A5A2-58E1-D04C-8B14-637F1966F56C}" type="presParOf" srcId="{446017AD-F1D2-F84C-8D8E-19F3FB3DACA0}" destId="{498AE288-F65F-C449-B761-3A8C6A69E60E}" srcOrd="7" destOrd="0" presId="urn:microsoft.com/office/officeart/2005/8/layout/lProcess3"/>
    <dgm:cxn modelId="{DA17D453-8FD1-6E4B-BB2A-E1B02FF27E88}" type="presParOf" srcId="{446017AD-F1D2-F84C-8D8E-19F3FB3DACA0}" destId="{0A50791F-9321-EA42-B7BC-A9922C59F5B5}" srcOrd="8" destOrd="0" presId="urn:microsoft.com/office/officeart/2005/8/layout/lProcess3"/>
    <dgm:cxn modelId="{3444A163-F8B2-DB48-877E-5B178A577AF5}" type="presParOf" srcId="{E4E1CB12-1B0B-0047-BD08-8F946660B7ED}" destId="{617CFDA0-ACD0-5C49-836F-DEEBA2CE9027}" srcOrd="3" destOrd="0" presId="urn:microsoft.com/office/officeart/2005/8/layout/lProcess3"/>
    <dgm:cxn modelId="{1B14DB7B-95CE-2543-8CE4-041073E01C3C}" type="presParOf" srcId="{E4E1CB12-1B0B-0047-BD08-8F946660B7ED}" destId="{BECED432-FBCD-AD4D-8C23-92FED96F6CE1}" srcOrd="4" destOrd="0" presId="urn:microsoft.com/office/officeart/2005/8/layout/lProcess3"/>
    <dgm:cxn modelId="{36BDF721-9585-384A-B771-FCA13729B1F6}" type="presParOf" srcId="{BECED432-FBCD-AD4D-8C23-92FED96F6CE1}" destId="{AB45AAB2-C762-2E4E-B267-B36430E44B40}" srcOrd="0" destOrd="0" presId="urn:microsoft.com/office/officeart/2005/8/layout/lProcess3"/>
    <dgm:cxn modelId="{A8053815-A718-A64B-91FE-ABCA81FFCA81}" type="presParOf" srcId="{BECED432-FBCD-AD4D-8C23-92FED96F6CE1}" destId="{5D3154F9-3AAC-1A4A-BFE9-7D078FA11938}" srcOrd="1" destOrd="0" presId="urn:microsoft.com/office/officeart/2005/8/layout/lProcess3"/>
    <dgm:cxn modelId="{AA001004-DB46-D842-BD5D-70C1ACB72A75}" type="presParOf" srcId="{BECED432-FBCD-AD4D-8C23-92FED96F6CE1}" destId="{AE3BAF59-5F09-C64A-83C7-8BB1357A3581}" srcOrd="2" destOrd="0" presId="urn:microsoft.com/office/officeart/2005/8/layout/lProcess3"/>
    <dgm:cxn modelId="{8E83D01C-C93E-0549-848D-C90AA1A9A55F}" type="presParOf" srcId="{BECED432-FBCD-AD4D-8C23-92FED96F6CE1}" destId="{CC0D7570-0489-9949-94E5-DD80847285A4}" srcOrd="3" destOrd="0" presId="urn:microsoft.com/office/officeart/2005/8/layout/lProcess3"/>
    <dgm:cxn modelId="{1D8FF8C5-B2CC-3D47-859E-702EF538E11E}" type="presParOf" srcId="{BECED432-FBCD-AD4D-8C23-92FED96F6CE1}" destId="{E1881AA5-93E1-FD45-88E1-D4685CD13D41}" srcOrd="4" destOrd="0" presId="urn:microsoft.com/office/officeart/2005/8/layout/lProcess3"/>
    <dgm:cxn modelId="{BED1FB24-2AA9-C346-8310-D47C6C490417}" type="presParOf" srcId="{BECED432-FBCD-AD4D-8C23-92FED96F6CE1}" destId="{C41BFA55-2948-3A4D-B636-F97B9967121B}" srcOrd="5" destOrd="0" presId="urn:microsoft.com/office/officeart/2005/8/layout/lProcess3"/>
    <dgm:cxn modelId="{6C1664C3-E982-4B47-B4CD-D8491F6E4390}" type="presParOf" srcId="{BECED432-FBCD-AD4D-8C23-92FED96F6CE1}" destId="{3180FF60-050E-DF48-ABCF-B64379D7F4E9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1CBE-35B6-BB44-BC06-1DE4CE072030}">
      <dsp:nvSpPr>
        <dsp:cNvPr id="0" name=""/>
        <dsp:cNvSpPr/>
      </dsp:nvSpPr>
      <dsp:spPr>
        <a:xfrm>
          <a:off x="1073" y="1040084"/>
          <a:ext cx="2143506" cy="85740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 to Proteomics</a:t>
          </a:r>
        </a:p>
      </dsp:txBody>
      <dsp:txXfrm>
        <a:off x="429774" y="1040084"/>
        <a:ext cx="1286104" cy="857402"/>
      </dsp:txXfrm>
    </dsp:sp>
    <dsp:sp modelId="{91593E66-40D5-D44A-8E97-74E170D53052}">
      <dsp:nvSpPr>
        <dsp:cNvPr id="0" name=""/>
        <dsp:cNvSpPr/>
      </dsp:nvSpPr>
      <dsp:spPr>
        <a:xfrm>
          <a:off x="1865923" y="1112963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Aptamer vs. Antibody Proteomics</a:t>
          </a:r>
        </a:p>
      </dsp:txBody>
      <dsp:txXfrm>
        <a:off x="2221745" y="1112963"/>
        <a:ext cx="1067466" cy="711644"/>
      </dsp:txXfrm>
    </dsp:sp>
    <dsp:sp modelId="{D429F02E-8F1D-B64E-ACF0-D351269BB2C9}">
      <dsp:nvSpPr>
        <dsp:cNvPr id="0" name=""/>
        <dsp:cNvSpPr/>
      </dsp:nvSpPr>
      <dsp:spPr>
        <a:xfrm>
          <a:off x="3395958" y="1112963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Somalogic</a:t>
          </a:r>
          <a:r>
            <a:rPr lang="en-US" sz="1600" kern="1200" dirty="0"/>
            <a:t> Data Processing</a:t>
          </a:r>
        </a:p>
      </dsp:txBody>
      <dsp:txXfrm>
        <a:off x="3751780" y="1112963"/>
        <a:ext cx="1067466" cy="711644"/>
      </dsp:txXfrm>
    </dsp:sp>
    <dsp:sp modelId="{2A715B61-3450-D341-AB09-32421C84F332}">
      <dsp:nvSpPr>
        <dsp:cNvPr id="0" name=""/>
        <dsp:cNvSpPr/>
      </dsp:nvSpPr>
      <dsp:spPr>
        <a:xfrm>
          <a:off x="4925993" y="1112963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Olink</a:t>
          </a:r>
          <a:r>
            <a:rPr lang="en-US" sz="1600" kern="1200" dirty="0"/>
            <a:t> Data Processing</a:t>
          </a:r>
        </a:p>
      </dsp:txBody>
      <dsp:txXfrm>
        <a:off x="5281815" y="1112963"/>
        <a:ext cx="1067466" cy="711644"/>
      </dsp:txXfrm>
    </dsp:sp>
    <dsp:sp modelId="{C2D029ED-090B-8C49-8556-58AC578A40FB}">
      <dsp:nvSpPr>
        <dsp:cNvPr id="0" name=""/>
        <dsp:cNvSpPr/>
      </dsp:nvSpPr>
      <dsp:spPr>
        <a:xfrm>
          <a:off x="1073" y="2017523"/>
          <a:ext cx="2143506" cy="8574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Association Testing &amp; Multiplexing</a:t>
          </a:r>
        </a:p>
      </dsp:txBody>
      <dsp:txXfrm>
        <a:off x="429774" y="2017523"/>
        <a:ext cx="1286104" cy="857402"/>
      </dsp:txXfrm>
    </dsp:sp>
    <dsp:sp modelId="{3E504C8F-5638-0A40-9892-6490CF9984EF}">
      <dsp:nvSpPr>
        <dsp:cNvPr id="0" name=""/>
        <dsp:cNvSpPr/>
      </dsp:nvSpPr>
      <dsp:spPr>
        <a:xfrm>
          <a:off x="1865923" y="2090402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Association Testing</a:t>
          </a:r>
        </a:p>
      </dsp:txBody>
      <dsp:txXfrm>
        <a:off x="2221745" y="2090402"/>
        <a:ext cx="1067466" cy="711644"/>
      </dsp:txXfrm>
    </dsp:sp>
    <dsp:sp modelId="{9230609D-51F6-6648-ACF1-F6BD726FA134}">
      <dsp:nvSpPr>
        <dsp:cNvPr id="0" name=""/>
        <dsp:cNvSpPr/>
      </dsp:nvSpPr>
      <dsp:spPr>
        <a:xfrm>
          <a:off x="3395958" y="2090402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2090402"/>
        <a:ext cx="1067466" cy="711644"/>
      </dsp:txXfrm>
    </dsp:sp>
    <dsp:sp modelId="{61BAC016-C0F5-4143-8E3B-76C55698C316}">
      <dsp:nvSpPr>
        <dsp:cNvPr id="0" name=""/>
        <dsp:cNvSpPr/>
      </dsp:nvSpPr>
      <dsp:spPr>
        <a:xfrm>
          <a:off x="4925993" y="2090402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Multiple</a:t>
          </a:r>
          <a:r>
            <a:rPr lang="en-US" sz="1600" kern="1200" baseline="0" dirty="0"/>
            <a:t> Comparison Correction</a:t>
          </a:r>
          <a:endParaRPr lang="en-US" sz="1600" kern="1200" dirty="0"/>
        </a:p>
      </dsp:txBody>
      <dsp:txXfrm>
        <a:off x="5281815" y="2090402"/>
        <a:ext cx="1067466" cy="711644"/>
      </dsp:txXfrm>
    </dsp:sp>
    <dsp:sp modelId="{0A50791F-9321-EA42-B7BC-A9922C59F5B5}">
      <dsp:nvSpPr>
        <dsp:cNvPr id="0" name=""/>
        <dsp:cNvSpPr/>
      </dsp:nvSpPr>
      <dsp:spPr>
        <a:xfrm>
          <a:off x="6456028" y="2090402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6811850" y="2090402"/>
        <a:ext cx="1067466" cy="711644"/>
      </dsp:txXfrm>
    </dsp:sp>
    <dsp:sp modelId="{AB45AAB2-C762-2E4E-B267-B36430E44B40}">
      <dsp:nvSpPr>
        <dsp:cNvPr id="0" name=""/>
        <dsp:cNvSpPr/>
      </dsp:nvSpPr>
      <dsp:spPr>
        <a:xfrm>
          <a:off x="1073" y="2994962"/>
          <a:ext cx="2143506" cy="85740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pQTLs</a:t>
          </a:r>
          <a:endParaRPr lang="en-US" sz="1900" kern="1200" dirty="0"/>
        </a:p>
      </dsp:txBody>
      <dsp:txXfrm>
        <a:off x="429774" y="2994962"/>
        <a:ext cx="1286104" cy="857402"/>
      </dsp:txXfrm>
    </dsp:sp>
    <dsp:sp modelId="{AE3BAF59-5F09-C64A-83C7-8BB1357A3581}">
      <dsp:nvSpPr>
        <dsp:cNvPr id="0" name=""/>
        <dsp:cNvSpPr/>
      </dsp:nvSpPr>
      <dsp:spPr>
        <a:xfrm>
          <a:off x="1865923" y="3067841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Cis and Trans </a:t>
          </a:r>
          <a:r>
            <a:rPr lang="en-US" sz="1600" kern="1200" dirty="0" err="1"/>
            <a:t>pQTLs</a:t>
          </a:r>
          <a:endParaRPr lang="en-US" sz="1600" kern="1200" dirty="0"/>
        </a:p>
      </dsp:txBody>
      <dsp:txXfrm>
        <a:off x="2221745" y="3067841"/>
        <a:ext cx="1067466" cy="711644"/>
      </dsp:txXfrm>
    </dsp:sp>
    <dsp:sp modelId="{E1881AA5-93E1-FD45-88E1-D4685CD13D41}">
      <dsp:nvSpPr>
        <dsp:cNvPr id="0" name=""/>
        <dsp:cNvSpPr/>
      </dsp:nvSpPr>
      <dsp:spPr>
        <a:xfrm>
          <a:off x="3395958" y="3067841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3067841"/>
        <a:ext cx="1067466" cy="711644"/>
      </dsp:txXfrm>
    </dsp:sp>
    <dsp:sp modelId="{3180FF60-050E-DF48-ABCF-B64379D7F4E9}">
      <dsp:nvSpPr>
        <dsp:cNvPr id="0" name=""/>
        <dsp:cNvSpPr/>
      </dsp:nvSpPr>
      <dsp:spPr>
        <a:xfrm>
          <a:off x="4925993" y="3067841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5281815" y="3067841"/>
        <a:ext cx="1067466" cy="7116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1CBE-35B6-BB44-BC06-1DE4CE072030}">
      <dsp:nvSpPr>
        <dsp:cNvPr id="0" name=""/>
        <dsp:cNvSpPr/>
      </dsp:nvSpPr>
      <dsp:spPr>
        <a:xfrm>
          <a:off x="1073" y="1040084"/>
          <a:ext cx="2143506" cy="85740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 to Proteomics</a:t>
          </a:r>
        </a:p>
      </dsp:txBody>
      <dsp:txXfrm>
        <a:off x="429774" y="1040084"/>
        <a:ext cx="1286104" cy="857402"/>
      </dsp:txXfrm>
    </dsp:sp>
    <dsp:sp modelId="{91593E66-40D5-D44A-8E97-74E170D53052}">
      <dsp:nvSpPr>
        <dsp:cNvPr id="0" name=""/>
        <dsp:cNvSpPr/>
      </dsp:nvSpPr>
      <dsp:spPr>
        <a:xfrm>
          <a:off x="1865923" y="1112963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Aptamer vs. Antibody Proteomics</a:t>
          </a:r>
        </a:p>
      </dsp:txBody>
      <dsp:txXfrm>
        <a:off x="2221745" y="1112963"/>
        <a:ext cx="1067466" cy="711644"/>
      </dsp:txXfrm>
    </dsp:sp>
    <dsp:sp modelId="{D429F02E-8F1D-B64E-ACF0-D351269BB2C9}">
      <dsp:nvSpPr>
        <dsp:cNvPr id="0" name=""/>
        <dsp:cNvSpPr/>
      </dsp:nvSpPr>
      <dsp:spPr>
        <a:xfrm>
          <a:off x="3395958" y="1112963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Somalogic</a:t>
          </a:r>
          <a:r>
            <a:rPr lang="en-US" sz="1600" kern="1200" dirty="0"/>
            <a:t> Data Processing</a:t>
          </a:r>
        </a:p>
      </dsp:txBody>
      <dsp:txXfrm>
        <a:off x="3751780" y="1112963"/>
        <a:ext cx="1067466" cy="711644"/>
      </dsp:txXfrm>
    </dsp:sp>
    <dsp:sp modelId="{2A715B61-3450-D341-AB09-32421C84F332}">
      <dsp:nvSpPr>
        <dsp:cNvPr id="0" name=""/>
        <dsp:cNvSpPr/>
      </dsp:nvSpPr>
      <dsp:spPr>
        <a:xfrm>
          <a:off x="4925993" y="1112963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Olink</a:t>
          </a:r>
          <a:r>
            <a:rPr lang="en-US" sz="1600" kern="1200" dirty="0"/>
            <a:t> Data Processing</a:t>
          </a:r>
        </a:p>
      </dsp:txBody>
      <dsp:txXfrm>
        <a:off x="5281815" y="1112963"/>
        <a:ext cx="1067466" cy="711644"/>
      </dsp:txXfrm>
    </dsp:sp>
    <dsp:sp modelId="{C2D029ED-090B-8C49-8556-58AC578A40FB}">
      <dsp:nvSpPr>
        <dsp:cNvPr id="0" name=""/>
        <dsp:cNvSpPr/>
      </dsp:nvSpPr>
      <dsp:spPr>
        <a:xfrm>
          <a:off x="1073" y="2017523"/>
          <a:ext cx="2143506" cy="8574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Association Testing &amp; Multiplexing</a:t>
          </a:r>
        </a:p>
      </dsp:txBody>
      <dsp:txXfrm>
        <a:off x="429774" y="2017523"/>
        <a:ext cx="1286104" cy="857402"/>
      </dsp:txXfrm>
    </dsp:sp>
    <dsp:sp modelId="{3E504C8F-5638-0A40-9892-6490CF9984EF}">
      <dsp:nvSpPr>
        <dsp:cNvPr id="0" name=""/>
        <dsp:cNvSpPr/>
      </dsp:nvSpPr>
      <dsp:spPr>
        <a:xfrm>
          <a:off x="1865923" y="2090402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Association Testing</a:t>
          </a:r>
        </a:p>
      </dsp:txBody>
      <dsp:txXfrm>
        <a:off x="2221745" y="2090402"/>
        <a:ext cx="1067466" cy="711644"/>
      </dsp:txXfrm>
    </dsp:sp>
    <dsp:sp modelId="{9230609D-51F6-6648-ACF1-F6BD726FA134}">
      <dsp:nvSpPr>
        <dsp:cNvPr id="0" name=""/>
        <dsp:cNvSpPr/>
      </dsp:nvSpPr>
      <dsp:spPr>
        <a:xfrm>
          <a:off x="3395958" y="2090402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2090402"/>
        <a:ext cx="1067466" cy="711644"/>
      </dsp:txXfrm>
    </dsp:sp>
    <dsp:sp modelId="{61BAC016-C0F5-4143-8E3B-76C55698C316}">
      <dsp:nvSpPr>
        <dsp:cNvPr id="0" name=""/>
        <dsp:cNvSpPr/>
      </dsp:nvSpPr>
      <dsp:spPr>
        <a:xfrm>
          <a:off x="4925993" y="2090402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Multiple</a:t>
          </a:r>
          <a:r>
            <a:rPr lang="en-US" sz="1600" kern="1200" baseline="0" dirty="0"/>
            <a:t> Comparison Correction</a:t>
          </a:r>
          <a:endParaRPr lang="en-US" sz="1600" kern="1200" dirty="0"/>
        </a:p>
      </dsp:txBody>
      <dsp:txXfrm>
        <a:off x="5281815" y="2090402"/>
        <a:ext cx="1067466" cy="711644"/>
      </dsp:txXfrm>
    </dsp:sp>
    <dsp:sp modelId="{0A50791F-9321-EA42-B7BC-A9922C59F5B5}">
      <dsp:nvSpPr>
        <dsp:cNvPr id="0" name=""/>
        <dsp:cNvSpPr/>
      </dsp:nvSpPr>
      <dsp:spPr>
        <a:xfrm>
          <a:off x="6456028" y="2090402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6811850" y="2090402"/>
        <a:ext cx="1067466" cy="711644"/>
      </dsp:txXfrm>
    </dsp:sp>
    <dsp:sp modelId="{AB45AAB2-C762-2E4E-B267-B36430E44B40}">
      <dsp:nvSpPr>
        <dsp:cNvPr id="0" name=""/>
        <dsp:cNvSpPr/>
      </dsp:nvSpPr>
      <dsp:spPr>
        <a:xfrm>
          <a:off x="1073" y="2994962"/>
          <a:ext cx="2143506" cy="85740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pQTLs</a:t>
          </a:r>
          <a:endParaRPr lang="en-US" sz="1900" kern="1200" dirty="0"/>
        </a:p>
      </dsp:txBody>
      <dsp:txXfrm>
        <a:off x="429774" y="2994962"/>
        <a:ext cx="1286104" cy="857402"/>
      </dsp:txXfrm>
    </dsp:sp>
    <dsp:sp modelId="{AE3BAF59-5F09-C64A-83C7-8BB1357A3581}">
      <dsp:nvSpPr>
        <dsp:cNvPr id="0" name=""/>
        <dsp:cNvSpPr/>
      </dsp:nvSpPr>
      <dsp:spPr>
        <a:xfrm>
          <a:off x="1865923" y="3067841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Cis and Trans </a:t>
          </a:r>
          <a:r>
            <a:rPr lang="en-US" sz="1600" kern="1200" dirty="0" err="1"/>
            <a:t>pQTLs</a:t>
          </a:r>
          <a:endParaRPr lang="en-US" sz="1600" kern="1200" dirty="0"/>
        </a:p>
      </dsp:txBody>
      <dsp:txXfrm>
        <a:off x="2221745" y="3067841"/>
        <a:ext cx="1067466" cy="711644"/>
      </dsp:txXfrm>
    </dsp:sp>
    <dsp:sp modelId="{E1881AA5-93E1-FD45-88E1-D4685CD13D41}">
      <dsp:nvSpPr>
        <dsp:cNvPr id="0" name=""/>
        <dsp:cNvSpPr/>
      </dsp:nvSpPr>
      <dsp:spPr>
        <a:xfrm>
          <a:off x="3395958" y="3067841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3067841"/>
        <a:ext cx="1067466" cy="711644"/>
      </dsp:txXfrm>
    </dsp:sp>
    <dsp:sp modelId="{3180FF60-050E-DF48-ABCF-B64379D7F4E9}">
      <dsp:nvSpPr>
        <dsp:cNvPr id="0" name=""/>
        <dsp:cNvSpPr/>
      </dsp:nvSpPr>
      <dsp:spPr>
        <a:xfrm>
          <a:off x="4925993" y="3067841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5281815" y="3067841"/>
        <a:ext cx="1067466" cy="7116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1CBE-35B6-BB44-BC06-1DE4CE072030}">
      <dsp:nvSpPr>
        <dsp:cNvPr id="0" name=""/>
        <dsp:cNvSpPr/>
      </dsp:nvSpPr>
      <dsp:spPr>
        <a:xfrm>
          <a:off x="1073" y="1040084"/>
          <a:ext cx="2143506" cy="85740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 to Proteomics</a:t>
          </a:r>
        </a:p>
      </dsp:txBody>
      <dsp:txXfrm>
        <a:off x="429774" y="1040084"/>
        <a:ext cx="1286104" cy="857402"/>
      </dsp:txXfrm>
    </dsp:sp>
    <dsp:sp modelId="{91593E66-40D5-D44A-8E97-74E170D53052}">
      <dsp:nvSpPr>
        <dsp:cNvPr id="0" name=""/>
        <dsp:cNvSpPr/>
      </dsp:nvSpPr>
      <dsp:spPr>
        <a:xfrm>
          <a:off x="1865923" y="1112963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Aptamer vs. Antibody Proteomics</a:t>
          </a:r>
        </a:p>
      </dsp:txBody>
      <dsp:txXfrm>
        <a:off x="2221745" y="1112963"/>
        <a:ext cx="1067466" cy="711644"/>
      </dsp:txXfrm>
    </dsp:sp>
    <dsp:sp modelId="{D429F02E-8F1D-B64E-ACF0-D351269BB2C9}">
      <dsp:nvSpPr>
        <dsp:cNvPr id="0" name=""/>
        <dsp:cNvSpPr/>
      </dsp:nvSpPr>
      <dsp:spPr>
        <a:xfrm>
          <a:off x="3395958" y="1112963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Somalogic</a:t>
          </a:r>
          <a:r>
            <a:rPr lang="en-US" sz="1600" kern="1200" dirty="0"/>
            <a:t> Data Processing</a:t>
          </a:r>
        </a:p>
      </dsp:txBody>
      <dsp:txXfrm>
        <a:off x="3751780" y="1112963"/>
        <a:ext cx="1067466" cy="711644"/>
      </dsp:txXfrm>
    </dsp:sp>
    <dsp:sp modelId="{2A715B61-3450-D341-AB09-32421C84F332}">
      <dsp:nvSpPr>
        <dsp:cNvPr id="0" name=""/>
        <dsp:cNvSpPr/>
      </dsp:nvSpPr>
      <dsp:spPr>
        <a:xfrm>
          <a:off x="4925993" y="1112963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Olink</a:t>
          </a:r>
          <a:r>
            <a:rPr lang="en-US" sz="1600" kern="1200" dirty="0"/>
            <a:t> Data Processing</a:t>
          </a:r>
        </a:p>
      </dsp:txBody>
      <dsp:txXfrm>
        <a:off x="5281815" y="1112963"/>
        <a:ext cx="1067466" cy="711644"/>
      </dsp:txXfrm>
    </dsp:sp>
    <dsp:sp modelId="{C2D029ED-090B-8C49-8556-58AC578A40FB}">
      <dsp:nvSpPr>
        <dsp:cNvPr id="0" name=""/>
        <dsp:cNvSpPr/>
      </dsp:nvSpPr>
      <dsp:spPr>
        <a:xfrm>
          <a:off x="1073" y="2017523"/>
          <a:ext cx="2143506" cy="8574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Association Testing &amp; Multiplexing</a:t>
          </a:r>
        </a:p>
      </dsp:txBody>
      <dsp:txXfrm>
        <a:off x="429774" y="2017523"/>
        <a:ext cx="1286104" cy="857402"/>
      </dsp:txXfrm>
    </dsp:sp>
    <dsp:sp modelId="{3E504C8F-5638-0A40-9892-6490CF9984EF}">
      <dsp:nvSpPr>
        <dsp:cNvPr id="0" name=""/>
        <dsp:cNvSpPr/>
      </dsp:nvSpPr>
      <dsp:spPr>
        <a:xfrm>
          <a:off x="1865923" y="2090402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Association Testing</a:t>
          </a:r>
        </a:p>
      </dsp:txBody>
      <dsp:txXfrm>
        <a:off x="2221745" y="2090402"/>
        <a:ext cx="1067466" cy="711644"/>
      </dsp:txXfrm>
    </dsp:sp>
    <dsp:sp modelId="{9230609D-51F6-6648-ACF1-F6BD726FA134}">
      <dsp:nvSpPr>
        <dsp:cNvPr id="0" name=""/>
        <dsp:cNvSpPr/>
      </dsp:nvSpPr>
      <dsp:spPr>
        <a:xfrm>
          <a:off x="3395958" y="2090402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2090402"/>
        <a:ext cx="1067466" cy="711644"/>
      </dsp:txXfrm>
    </dsp:sp>
    <dsp:sp modelId="{61BAC016-C0F5-4143-8E3B-76C55698C316}">
      <dsp:nvSpPr>
        <dsp:cNvPr id="0" name=""/>
        <dsp:cNvSpPr/>
      </dsp:nvSpPr>
      <dsp:spPr>
        <a:xfrm>
          <a:off x="4925993" y="2090402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Multiple</a:t>
          </a:r>
          <a:r>
            <a:rPr lang="en-US" sz="1600" kern="1200" baseline="0" dirty="0"/>
            <a:t> Comparison Correction</a:t>
          </a:r>
          <a:endParaRPr lang="en-US" sz="1600" kern="1200" dirty="0"/>
        </a:p>
      </dsp:txBody>
      <dsp:txXfrm>
        <a:off x="5281815" y="2090402"/>
        <a:ext cx="1067466" cy="711644"/>
      </dsp:txXfrm>
    </dsp:sp>
    <dsp:sp modelId="{0A50791F-9321-EA42-B7BC-A9922C59F5B5}">
      <dsp:nvSpPr>
        <dsp:cNvPr id="0" name=""/>
        <dsp:cNvSpPr/>
      </dsp:nvSpPr>
      <dsp:spPr>
        <a:xfrm>
          <a:off x="6456028" y="2090402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6811850" y="2090402"/>
        <a:ext cx="1067466" cy="711644"/>
      </dsp:txXfrm>
    </dsp:sp>
    <dsp:sp modelId="{AB45AAB2-C762-2E4E-B267-B36430E44B40}">
      <dsp:nvSpPr>
        <dsp:cNvPr id="0" name=""/>
        <dsp:cNvSpPr/>
      </dsp:nvSpPr>
      <dsp:spPr>
        <a:xfrm>
          <a:off x="1073" y="2994962"/>
          <a:ext cx="2143506" cy="85740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pQTLs</a:t>
          </a:r>
          <a:endParaRPr lang="en-US" sz="1900" kern="1200" dirty="0"/>
        </a:p>
      </dsp:txBody>
      <dsp:txXfrm>
        <a:off x="429774" y="2994962"/>
        <a:ext cx="1286104" cy="857402"/>
      </dsp:txXfrm>
    </dsp:sp>
    <dsp:sp modelId="{AE3BAF59-5F09-C64A-83C7-8BB1357A3581}">
      <dsp:nvSpPr>
        <dsp:cNvPr id="0" name=""/>
        <dsp:cNvSpPr/>
      </dsp:nvSpPr>
      <dsp:spPr>
        <a:xfrm>
          <a:off x="1865923" y="3067841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Cis and Trans </a:t>
          </a:r>
          <a:r>
            <a:rPr lang="en-US" sz="1600" kern="1200" dirty="0" err="1"/>
            <a:t>pQTLs</a:t>
          </a:r>
          <a:endParaRPr lang="en-US" sz="1600" kern="1200" dirty="0"/>
        </a:p>
      </dsp:txBody>
      <dsp:txXfrm>
        <a:off x="2221745" y="3067841"/>
        <a:ext cx="1067466" cy="711644"/>
      </dsp:txXfrm>
    </dsp:sp>
    <dsp:sp modelId="{E1881AA5-93E1-FD45-88E1-D4685CD13D41}">
      <dsp:nvSpPr>
        <dsp:cNvPr id="0" name=""/>
        <dsp:cNvSpPr/>
      </dsp:nvSpPr>
      <dsp:spPr>
        <a:xfrm>
          <a:off x="3395958" y="3067841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3067841"/>
        <a:ext cx="1067466" cy="711644"/>
      </dsp:txXfrm>
    </dsp:sp>
    <dsp:sp modelId="{3180FF60-050E-DF48-ABCF-B64379D7F4E9}">
      <dsp:nvSpPr>
        <dsp:cNvPr id="0" name=""/>
        <dsp:cNvSpPr/>
      </dsp:nvSpPr>
      <dsp:spPr>
        <a:xfrm>
          <a:off x="4925993" y="3067841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5281815" y="3067841"/>
        <a:ext cx="1067466" cy="7116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1CBE-35B6-BB44-BC06-1DE4CE072030}">
      <dsp:nvSpPr>
        <dsp:cNvPr id="0" name=""/>
        <dsp:cNvSpPr/>
      </dsp:nvSpPr>
      <dsp:spPr>
        <a:xfrm>
          <a:off x="1073" y="1040084"/>
          <a:ext cx="2143506" cy="85740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 to Proteomics</a:t>
          </a:r>
        </a:p>
      </dsp:txBody>
      <dsp:txXfrm>
        <a:off x="429774" y="1040084"/>
        <a:ext cx="1286104" cy="857402"/>
      </dsp:txXfrm>
    </dsp:sp>
    <dsp:sp modelId="{91593E66-40D5-D44A-8E97-74E170D53052}">
      <dsp:nvSpPr>
        <dsp:cNvPr id="0" name=""/>
        <dsp:cNvSpPr/>
      </dsp:nvSpPr>
      <dsp:spPr>
        <a:xfrm>
          <a:off x="1865923" y="1112963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Aptamer vs. Antibody Proteomics</a:t>
          </a:r>
        </a:p>
      </dsp:txBody>
      <dsp:txXfrm>
        <a:off x="2221745" y="1112963"/>
        <a:ext cx="1067466" cy="711644"/>
      </dsp:txXfrm>
    </dsp:sp>
    <dsp:sp modelId="{D429F02E-8F1D-B64E-ACF0-D351269BB2C9}">
      <dsp:nvSpPr>
        <dsp:cNvPr id="0" name=""/>
        <dsp:cNvSpPr/>
      </dsp:nvSpPr>
      <dsp:spPr>
        <a:xfrm>
          <a:off x="3395958" y="1112963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Somalogic</a:t>
          </a:r>
          <a:r>
            <a:rPr lang="en-US" sz="1600" kern="1200" dirty="0"/>
            <a:t> Data Processing</a:t>
          </a:r>
        </a:p>
      </dsp:txBody>
      <dsp:txXfrm>
        <a:off x="3751780" y="1112963"/>
        <a:ext cx="1067466" cy="711644"/>
      </dsp:txXfrm>
    </dsp:sp>
    <dsp:sp modelId="{2A715B61-3450-D341-AB09-32421C84F332}">
      <dsp:nvSpPr>
        <dsp:cNvPr id="0" name=""/>
        <dsp:cNvSpPr/>
      </dsp:nvSpPr>
      <dsp:spPr>
        <a:xfrm>
          <a:off x="4925993" y="1112963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Olink</a:t>
          </a:r>
          <a:r>
            <a:rPr lang="en-US" sz="1600" kern="1200" dirty="0"/>
            <a:t> Data Processing</a:t>
          </a:r>
        </a:p>
      </dsp:txBody>
      <dsp:txXfrm>
        <a:off x="5281815" y="1112963"/>
        <a:ext cx="1067466" cy="711644"/>
      </dsp:txXfrm>
    </dsp:sp>
    <dsp:sp modelId="{C2D029ED-090B-8C49-8556-58AC578A40FB}">
      <dsp:nvSpPr>
        <dsp:cNvPr id="0" name=""/>
        <dsp:cNvSpPr/>
      </dsp:nvSpPr>
      <dsp:spPr>
        <a:xfrm>
          <a:off x="1073" y="2017523"/>
          <a:ext cx="2143506" cy="8574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Association Testing &amp; Multiplexing</a:t>
          </a:r>
        </a:p>
      </dsp:txBody>
      <dsp:txXfrm>
        <a:off x="429774" y="2017523"/>
        <a:ext cx="1286104" cy="857402"/>
      </dsp:txXfrm>
    </dsp:sp>
    <dsp:sp modelId="{3E504C8F-5638-0A40-9892-6490CF9984EF}">
      <dsp:nvSpPr>
        <dsp:cNvPr id="0" name=""/>
        <dsp:cNvSpPr/>
      </dsp:nvSpPr>
      <dsp:spPr>
        <a:xfrm>
          <a:off x="1865923" y="2090402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Association Testing</a:t>
          </a:r>
        </a:p>
      </dsp:txBody>
      <dsp:txXfrm>
        <a:off x="2221745" y="2090402"/>
        <a:ext cx="1067466" cy="711644"/>
      </dsp:txXfrm>
    </dsp:sp>
    <dsp:sp modelId="{9230609D-51F6-6648-ACF1-F6BD726FA134}">
      <dsp:nvSpPr>
        <dsp:cNvPr id="0" name=""/>
        <dsp:cNvSpPr/>
      </dsp:nvSpPr>
      <dsp:spPr>
        <a:xfrm>
          <a:off x="3395958" y="2090402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2090402"/>
        <a:ext cx="1067466" cy="711644"/>
      </dsp:txXfrm>
    </dsp:sp>
    <dsp:sp modelId="{61BAC016-C0F5-4143-8E3B-76C55698C316}">
      <dsp:nvSpPr>
        <dsp:cNvPr id="0" name=""/>
        <dsp:cNvSpPr/>
      </dsp:nvSpPr>
      <dsp:spPr>
        <a:xfrm>
          <a:off x="4925993" y="2090402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Multiple</a:t>
          </a:r>
          <a:r>
            <a:rPr lang="en-US" sz="1600" kern="1200" baseline="0" dirty="0"/>
            <a:t> Comparison Correction</a:t>
          </a:r>
          <a:endParaRPr lang="en-US" sz="1600" kern="1200" dirty="0"/>
        </a:p>
      </dsp:txBody>
      <dsp:txXfrm>
        <a:off x="5281815" y="2090402"/>
        <a:ext cx="1067466" cy="711644"/>
      </dsp:txXfrm>
    </dsp:sp>
    <dsp:sp modelId="{0A50791F-9321-EA42-B7BC-A9922C59F5B5}">
      <dsp:nvSpPr>
        <dsp:cNvPr id="0" name=""/>
        <dsp:cNvSpPr/>
      </dsp:nvSpPr>
      <dsp:spPr>
        <a:xfrm>
          <a:off x="6456028" y="2090402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6811850" y="2090402"/>
        <a:ext cx="1067466" cy="711644"/>
      </dsp:txXfrm>
    </dsp:sp>
    <dsp:sp modelId="{AB45AAB2-C762-2E4E-B267-B36430E44B40}">
      <dsp:nvSpPr>
        <dsp:cNvPr id="0" name=""/>
        <dsp:cNvSpPr/>
      </dsp:nvSpPr>
      <dsp:spPr>
        <a:xfrm>
          <a:off x="1073" y="2994962"/>
          <a:ext cx="2143506" cy="85740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pQTLs</a:t>
          </a:r>
          <a:endParaRPr lang="en-US" sz="1900" kern="1200" dirty="0"/>
        </a:p>
      </dsp:txBody>
      <dsp:txXfrm>
        <a:off x="429774" y="2994962"/>
        <a:ext cx="1286104" cy="857402"/>
      </dsp:txXfrm>
    </dsp:sp>
    <dsp:sp modelId="{AE3BAF59-5F09-C64A-83C7-8BB1357A3581}">
      <dsp:nvSpPr>
        <dsp:cNvPr id="0" name=""/>
        <dsp:cNvSpPr/>
      </dsp:nvSpPr>
      <dsp:spPr>
        <a:xfrm>
          <a:off x="1865923" y="3067841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Cis and Trans </a:t>
          </a:r>
          <a:r>
            <a:rPr lang="en-US" sz="1600" kern="1200" dirty="0" err="1"/>
            <a:t>pQTLs</a:t>
          </a:r>
          <a:endParaRPr lang="en-US" sz="1600" kern="1200" dirty="0"/>
        </a:p>
      </dsp:txBody>
      <dsp:txXfrm>
        <a:off x="2221745" y="3067841"/>
        <a:ext cx="1067466" cy="711644"/>
      </dsp:txXfrm>
    </dsp:sp>
    <dsp:sp modelId="{E1881AA5-93E1-FD45-88E1-D4685CD13D41}">
      <dsp:nvSpPr>
        <dsp:cNvPr id="0" name=""/>
        <dsp:cNvSpPr/>
      </dsp:nvSpPr>
      <dsp:spPr>
        <a:xfrm>
          <a:off x="3395958" y="3067841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3067841"/>
        <a:ext cx="1067466" cy="711644"/>
      </dsp:txXfrm>
    </dsp:sp>
    <dsp:sp modelId="{3180FF60-050E-DF48-ABCF-B64379D7F4E9}">
      <dsp:nvSpPr>
        <dsp:cNvPr id="0" name=""/>
        <dsp:cNvSpPr/>
      </dsp:nvSpPr>
      <dsp:spPr>
        <a:xfrm>
          <a:off x="4925993" y="3067841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5281815" y="3067841"/>
        <a:ext cx="1067466" cy="711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12/08/2025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42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84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82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6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70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647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590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532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Maybe take a minute or two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575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300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Prior to scaling beta is -0.2519 and p-value is: 6.012e-13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514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ELISA = Enzyme linked immunosorbent assay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7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10 minutes? Slow Down if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844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Should be around 15 minutes?</a:t>
            </a:r>
          </a:p>
          <a:p>
            <a:endParaRPr lang="en-CA" dirty="0"/>
          </a:p>
          <a:p>
            <a:r>
              <a:rPr lang="en-CA" dirty="0"/>
              <a:t>Give them 3 minutes to get the files set up R, etc. etc.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200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22 min? maybe 25?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0422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Q1 vs Q4 Age p-value = 2.111e-05</a:t>
            </a:r>
          </a:p>
          <a:p>
            <a:endParaRPr lang="en-CA" dirty="0"/>
          </a:p>
          <a:p>
            <a:r>
              <a:rPr lang="en-CA" dirty="0"/>
              <a:t>data:  </a:t>
            </a:r>
            <a:r>
              <a:rPr lang="en-CA" dirty="0" err="1"/>
              <a:t>df$Sex</a:t>
            </a:r>
            <a:r>
              <a:rPr lang="en-CA" dirty="0"/>
              <a:t> and df$quartile104</a:t>
            </a:r>
          </a:p>
          <a:p>
            <a:r>
              <a:rPr lang="en-CA" dirty="0"/>
              <a:t>X-squared = 14.997, </a:t>
            </a:r>
            <a:r>
              <a:rPr lang="en-CA" dirty="0" err="1"/>
              <a:t>df</a:t>
            </a:r>
            <a:r>
              <a:rPr lang="en-CA" dirty="0"/>
              <a:t> = 3, p-value = 0.001819</a:t>
            </a:r>
          </a:p>
          <a:p>
            <a:endParaRPr lang="en-CA" dirty="0"/>
          </a:p>
          <a:p>
            <a:r>
              <a:rPr lang="en-CA" dirty="0"/>
              <a:t>data:  </a:t>
            </a:r>
            <a:r>
              <a:rPr lang="en-CA" dirty="0" err="1"/>
              <a:t>df_test$Sex</a:t>
            </a:r>
            <a:r>
              <a:rPr lang="en-CA" dirty="0"/>
              <a:t> and df_test$quartile104</a:t>
            </a:r>
          </a:p>
          <a:p>
            <a:r>
              <a:rPr lang="en-CA" dirty="0"/>
              <a:t>X-squared = 11.141, </a:t>
            </a:r>
            <a:r>
              <a:rPr lang="en-CA" dirty="0" err="1"/>
              <a:t>df</a:t>
            </a:r>
            <a:r>
              <a:rPr lang="en-CA" dirty="0"/>
              <a:t> = 1, p-value = 0.0008443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781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 value for Sex is 4.37e-05 and </a:t>
            </a:r>
            <a:r>
              <a:rPr lang="en-CA" dirty="0" err="1"/>
              <a:t>coeff</a:t>
            </a:r>
            <a:r>
              <a:rPr lang="en-CA"/>
              <a:t> is -0.627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022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8EFA3-19CD-EF3A-BDFF-8345EE275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63CC7-9DC7-7DE0-2691-CB0FF8E04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AC8C5C-66E9-339B-29C1-CEDF2CBC4B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22 min? maybe 25?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43809-D287-AAED-DE37-A2952F3149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090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513F1-325E-4743-BD31-CB38CB64C7E5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4284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9"/>
            <a:ext cx="4197350" cy="1012958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5"/>
            <a:ext cx="7804150" cy="4863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2" b="1" u="sng">
                <a:latin typeface="+mj-lt"/>
              </a:rPr>
              <a:t>Mission</a:t>
            </a:r>
            <a:r>
              <a:rPr lang="en-CA" sz="2002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r>
              <a:rPr lang="en-CA" sz="1800">
                <a:latin typeface="+mj-lt"/>
              </a:rPr>
              <a:t>https://www.mcgill.ca/</a:t>
            </a:r>
            <a:r>
              <a:rPr lang="en-CA" sz="1800" err="1">
                <a:latin typeface="+mj-lt"/>
              </a:rPr>
              <a:t>micm</a:t>
            </a:r>
            <a:endParaRPr lang="en-CA" sz="1800">
              <a:latin typeface="+mj-lt"/>
            </a:endParaRPr>
          </a:p>
          <a:p>
            <a:endParaRPr lang="en-CA" sz="2002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2" y="2463795"/>
            <a:ext cx="4431523" cy="35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3" y="6620940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11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86"/>
            <a:ext cx="4197350" cy="1012958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8"/>
            <a:ext cx="8658743" cy="4924350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9"/>
            <a:ext cx="4197350" cy="10129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1"/>
            <a:ext cx="78867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088" indent="0">
              <a:buNone/>
              <a:defRPr sz="2002">
                <a:solidFill>
                  <a:schemeClr val="tx1">
                    <a:tint val="75000"/>
                  </a:schemeClr>
                </a:solidFill>
              </a:defRPr>
            </a:lvl2pPr>
            <a:lvl3pPr marL="9141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25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8343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543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4251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959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668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7"/>
            <a:ext cx="3886200" cy="4351335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7"/>
            <a:ext cx="3886200" cy="435133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2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1"/>
            <a:ext cx="4629150" cy="4873628"/>
          </a:xfrm>
        </p:spPr>
        <p:txBody>
          <a:bodyPr anchor="t"/>
          <a:lstStyle>
            <a:lvl1pPr marL="0" indent="0">
              <a:buNone/>
              <a:defRPr sz="3202"/>
            </a:lvl1pPr>
            <a:lvl2pPr marL="457088" indent="0">
              <a:buNone/>
              <a:defRPr sz="2798"/>
            </a:lvl2pPr>
            <a:lvl3pPr marL="914175" indent="0">
              <a:buNone/>
              <a:defRPr sz="2400"/>
            </a:lvl3pPr>
            <a:lvl4pPr marL="1371255" indent="0">
              <a:buNone/>
              <a:defRPr sz="2002"/>
            </a:lvl4pPr>
            <a:lvl5pPr marL="1828343" indent="0">
              <a:buNone/>
              <a:defRPr sz="2002"/>
            </a:lvl5pPr>
            <a:lvl6pPr marL="2285430" indent="0">
              <a:buNone/>
              <a:defRPr sz="2002"/>
            </a:lvl6pPr>
            <a:lvl7pPr marL="2742518" indent="0">
              <a:buNone/>
              <a:defRPr sz="2002"/>
            </a:lvl7pPr>
            <a:lvl8pPr marL="3199598" indent="0">
              <a:buNone/>
              <a:defRPr sz="2002"/>
            </a:lvl8pPr>
            <a:lvl9pPr marL="3656685" indent="0">
              <a:buNone/>
              <a:defRPr sz="2002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90"/>
          </a:xfrm>
        </p:spPr>
        <p:txBody>
          <a:bodyPr/>
          <a:lstStyle>
            <a:lvl1pPr marL="0" indent="0">
              <a:buNone/>
              <a:defRPr sz="1598"/>
            </a:lvl1pPr>
            <a:lvl2pPr marL="457088" indent="0">
              <a:buNone/>
              <a:defRPr sz="1403"/>
            </a:lvl2pPr>
            <a:lvl3pPr marL="914175" indent="0">
              <a:buNone/>
              <a:defRPr sz="1200"/>
            </a:lvl3pPr>
            <a:lvl4pPr marL="1371255" indent="0">
              <a:buNone/>
              <a:defRPr sz="998"/>
            </a:lvl4pPr>
            <a:lvl5pPr marL="1828343" indent="0">
              <a:buNone/>
              <a:defRPr sz="998"/>
            </a:lvl5pPr>
            <a:lvl6pPr marL="2285430" indent="0">
              <a:buNone/>
              <a:defRPr sz="998"/>
            </a:lvl6pPr>
            <a:lvl7pPr marL="2742518" indent="0">
              <a:buNone/>
              <a:defRPr sz="998"/>
            </a:lvl7pPr>
            <a:lvl8pPr marL="3199598" indent="0">
              <a:buNone/>
              <a:defRPr sz="998"/>
            </a:lvl8pPr>
            <a:lvl9pPr marL="3656685" indent="0">
              <a:buNone/>
              <a:defRPr sz="998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7"/>
            <a:ext cx="7886700" cy="435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9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84992" y="6411199"/>
            <a:ext cx="1759009" cy="4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</p:sldLayoutIdLst>
  <p:txStyles>
    <p:titleStyle>
      <a:lvl1pPr algn="l" defTabSz="914175" rtl="0" eaLnBrk="1" latinLnBrk="0" hangingPunct="1">
        <a:lnSpc>
          <a:spcPct val="90000"/>
        </a:lnSpc>
        <a:spcBef>
          <a:spcPct val="0"/>
        </a:spcBef>
        <a:buNone/>
        <a:defRPr sz="44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0" indent="-228540" algn="l" defTabSz="914175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62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0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3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9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hyperlink" Target="mailto:workshop-micm@mcgill.ca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9100-3CEE-EF9F-BCFA-1547BC94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Before we start; please make sure you have R and </a:t>
            </a:r>
            <a:r>
              <a:rPr lang="en-CA" dirty="0" err="1"/>
              <a:t>Rstudio</a:t>
            </a:r>
            <a:r>
              <a:rPr lang="en-CA" dirty="0"/>
              <a:t> installed and the </a:t>
            </a:r>
            <a:r>
              <a:rPr lang="en-CA" dirty="0" err="1"/>
              <a:t>github</a:t>
            </a:r>
            <a:r>
              <a:rPr lang="en-CA" dirty="0"/>
              <a:t> cloned</a:t>
            </a:r>
          </a:p>
        </p:txBody>
      </p:sp>
    </p:spTree>
    <p:extLst>
      <p:ext uri="{BB962C8B-B14F-4D97-AF65-F5344CB8AC3E}">
        <p14:creationId xmlns:p14="http://schemas.microsoft.com/office/powerpoint/2010/main" val="4037093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3413-1FB4-9E47-6DE4-2E36241C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Crash Course/Recap on Biochemistry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22D4-24B0-44C8-6205-F6EC74E2B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7"/>
            <a:ext cx="4694464" cy="4351335"/>
          </a:xfrm>
        </p:spPr>
        <p:txBody>
          <a:bodyPr/>
          <a:lstStyle/>
          <a:p>
            <a:r>
              <a:rPr lang="en-CA" dirty="0"/>
              <a:t>Protein structure has 3-4 levels from primary, secondary, tertiary, and quaternary</a:t>
            </a:r>
          </a:p>
          <a:p>
            <a:endParaRPr lang="en-CA" dirty="0"/>
          </a:p>
          <a:p>
            <a:r>
              <a:rPr lang="en-CA" dirty="0"/>
              <a:t>These structures are dependent on various molecular forces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04C6C4-D180-C72A-2792-617379ADF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275318"/>
            <a:ext cx="3064328" cy="499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186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BC318-7623-53F6-D620-3D797254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The outer structure of a protein is dependent on the tertiary structure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EE50594-5A52-B450-B2BF-3399B22A1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1" y="1734231"/>
            <a:ext cx="7805057" cy="429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513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9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4CE57E-2627-5A50-8DF6-B8061D645F3B}"/>
              </a:ext>
            </a:extLst>
          </p:cNvPr>
          <p:cNvSpPr/>
          <p:nvPr/>
        </p:nvSpPr>
        <p:spPr>
          <a:xfrm>
            <a:off x="283027" y="2737534"/>
            <a:ext cx="2884714" cy="36535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6690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08BAA-1D76-D874-16B6-F85676E8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ELISA/Small-Scale Antibody Protein Analysis</a:t>
            </a:r>
          </a:p>
        </p:txBody>
      </p:sp>
      <p:pic>
        <p:nvPicPr>
          <p:cNvPr id="4098" name="Picture 2" descr="Antibodies">
            <a:extLst>
              <a:ext uri="{FF2B5EF4-FFF2-40B4-BE49-F238E27FC236}">
                <a16:creationId xmlns:a16="http://schemas.microsoft.com/office/drawing/2014/main" id="{082C3A90-7B85-3A05-95AC-50BDE7A19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7" y="2787649"/>
            <a:ext cx="3913414" cy="26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urmodics - Guide To Detecting Proteins: ELISA">
            <a:extLst>
              <a:ext uri="{FF2B5EF4-FFF2-40B4-BE49-F238E27FC236}">
                <a16:creationId xmlns:a16="http://schemas.microsoft.com/office/drawing/2014/main" id="{98F9F4EE-C23F-5E5A-1196-626B6847D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5" r="53494"/>
          <a:stretch/>
        </p:blipFill>
        <p:spPr bwMode="auto">
          <a:xfrm>
            <a:off x="4572000" y="2250028"/>
            <a:ext cx="3913414" cy="370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459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ure no 2: Size comparison between biological species and different... |  Download Scientific Diagram">
            <a:extLst>
              <a:ext uri="{FF2B5EF4-FFF2-40B4-BE49-F238E27FC236}">
                <a16:creationId xmlns:a16="http://schemas.microsoft.com/office/drawing/2014/main" id="{C9D2108C-7873-7817-FFF1-8C95E328F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1455964"/>
            <a:ext cx="67945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6DAF31-46E2-721F-45B8-CCDFEF7E1B86}"/>
              </a:ext>
            </a:extLst>
          </p:cNvPr>
          <p:cNvSpPr txBox="1"/>
          <p:nvPr/>
        </p:nvSpPr>
        <p:spPr>
          <a:xfrm>
            <a:off x="337457" y="1455964"/>
            <a:ext cx="3723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/>
              <a:t>Antibodies are big!</a:t>
            </a:r>
          </a:p>
        </p:txBody>
      </p:sp>
    </p:spTree>
    <p:extLst>
      <p:ext uri="{BB962C8B-B14F-4D97-AF65-F5344CB8AC3E}">
        <p14:creationId xmlns:p14="http://schemas.microsoft.com/office/powerpoint/2010/main" val="1487425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9DF4C2-9F91-C247-C156-E5421D946194}"/>
              </a:ext>
            </a:extLst>
          </p:cNvPr>
          <p:cNvSpPr/>
          <p:nvPr/>
        </p:nvSpPr>
        <p:spPr>
          <a:xfrm>
            <a:off x="3178170" y="2719861"/>
            <a:ext cx="2884714" cy="3696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874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C8F4-9252-D6FD-BD15-8E5E6E6F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Mass Spec. Proteomics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563DB-97E2-7E2D-2994-1D497C150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We could host an entire workshop on just MS Proteomics</a:t>
            </a:r>
          </a:p>
          <a:p>
            <a:endParaRPr lang="en-CA" dirty="0"/>
          </a:p>
          <a:p>
            <a:r>
              <a:rPr lang="en-CA" dirty="0"/>
              <a:t>Samples can be identified by extremely accurate mass spectra</a:t>
            </a:r>
          </a:p>
          <a:p>
            <a:endParaRPr lang="en-CA" dirty="0"/>
          </a:p>
          <a:p>
            <a:r>
              <a:rPr lang="en-CA" dirty="0"/>
              <a:t>We have MALDI-MS, ESI-MS, AP-MS, MS/MS, HPLC-MS/MS, </a:t>
            </a:r>
            <a:r>
              <a:rPr lang="en-CA" dirty="0" err="1"/>
              <a:t>etc</a:t>
            </a:r>
            <a:r>
              <a:rPr lang="en-CA" dirty="0"/>
              <a:t>…</a:t>
            </a:r>
          </a:p>
          <a:p>
            <a:endParaRPr lang="en-CA" dirty="0"/>
          </a:p>
          <a:p>
            <a:r>
              <a:rPr lang="en-CA" dirty="0"/>
              <a:t>The most similar MS to the other assays is MS/MS</a:t>
            </a:r>
          </a:p>
        </p:txBody>
      </p:sp>
    </p:spTree>
    <p:extLst>
      <p:ext uri="{BB962C8B-B14F-4D97-AF65-F5344CB8AC3E}">
        <p14:creationId xmlns:p14="http://schemas.microsoft.com/office/powerpoint/2010/main" val="3663300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9B82-1F7F-2B46-A033-796EA982E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Tandem MS (MS/MS or MS</a:t>
            </a:r>
            <a:r>
              <a:rPr lang="en-CA" baseline="30000" dirty="0"/>
              <a:t>2</a:t>
            </a:r>
            <a:r>
              <a:rPr lang="en-CA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EB4C6-E8AA-7776-C0CB-1CFD567E7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Used to determine the proteomic composition of the sample</a:t>
            </a:r>
          </a:p>
          <a:p>
            <a:endParaRPr lang="en-CA" dirty="0"/>
          </a:p>
          <a:p>
            <a:r>
              <a:rPr lang="en-CA" dirty="0"/>
              <a:t>Can even find mutations, PTMs, and non-protein molecules </a:t>
            </a:r>
          </a:p>
          <a:p>
            <a:endParaRPr lang="en-CA" dirty="0"/>
          </a:p>
          <a:p>
            <a:r>
              <a:rPr lang="en-CA" dirty="0"/>
              <a:t>Limited to isotopic or barcode multiplexing</a:t>
            </a:r>
          </a:p>
        </p:txBody>
      </p:sp>
    </p:spTree>
    <p:extLst>
      <p:ext uri="{BB962C8B-B14F-4D97-AF65-F5344CB8AC3E}">
        <p14:creationId xmlns:p14="http://schemas.microsoft.com/office/powerpoint/2010/main" val="565688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7FCB8A-5A65-EAD0-3BF2-6BF6E4A4C3C6}"/>
              </a:ext>
            </a:extLst>
          </p:cNvPr>
          <p:cNvSpPr/>
          <p:nvPr/>
        </p:nvSpPr>
        <p:spPr>
          <a:xfrm>
            <a:off x="6052455" y="2712592"/>
            <a:ext cx="2884714" cy="3696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6488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5C165F-BC2D-0A42-B582-A27AE4DB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548" y="2582090"/>
            <a:ext cx="5172904" cy="170358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latin typeface="Helvetica"/>
                <a:cs typeface="Helvetica"/>
              </a:rPr>
              <a:t>Proteogenomics</a:t>
            </a:r>
            <a:endParaRPr lang="en-CA" dirty="0">
              <a:latin typeface="Helvetica" pitchFamily="2" charset="0"/>
              <a:cs typeface="Helvet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E6C04-4051-B883-0FFD-0C104B795BCE}"/>
              </a:ext>
            </a:extLst>
          </p:cNvPr>
          <p:cNvSpPr txBox="1"/>
          <p:nvPr/>
        </p:nvSpPr>
        <p:spPr>
          <a:xfrm>
            <a:off x="165136" y="5830349"/>
            <a:ext cx="397303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800" dirty="0">
                <a:latin typeface="Helvetica Light"/>
              </a:rPr>
              <a:t>Workshop Lead: Thomas Zheng </a:t>
            </a:r>
            <a:endParaRPr lang="en-CA" dirty="0">
              <a:latin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7BC4C-E4DD-4EF8-4690-732D69EB13AE}"/>
              </a:ext>
            </a:extLst>
          </p:cNvPr>
          <p:cNvSpPr txBox="1"/>
          <p:nvPr/>
        </p:nvSpPr>
        <p:spPr>
          <a:xfrm>
            <a:off x="165136" y="6199681"/>
            <a:ext cx="286946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800" dirty="0">
                <a:latin typeface="Helvetica Light"/>
              </a:rPr>
              <a:t>Date: August 12</a:t>
            </a:r>
            <a:r>
              <a:rPr lang="en-CA" sz="1800" baseline="30000" dirty="0">
                <a:latin typeface="Helvetica Light"/>
              </a:rPr>
              <a:t>th</a:t>
            </a:r>
            <a:r>
              <a:rPr lang="en-CA" sz="1800" dirty="0">
                <a:latin typeface="Helvetica Light"/>
              </a:rPr>
              <a:t>, 2025</a:t>
            </a:r>
            <a:endParaRPr lang="en-CA" sz="18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275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BA7D-1594-EE6B-6BB6-BD748EA0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Affinity-based Proteomics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3CF15-8D40-7ADE-D955-2B04194DB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7"/>
            <a:ext cx="3279321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Olink</a:t>
            </a:r>
            <a:endParaRPr lang="en-US" dirty="0"/>
          </a:p>
          <a:p>
            <a:r>
              <a:rPr lang="en-US" dirty="0"/>
              <a:t>Antibody-based</a:t>
            </a:r>
          </a:p>
          <a:p>
            <a:r>
              <a:rPr lang="en-US" dirty="0"/>
              <a:t>PEA - system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05E06D-E7C6-89B9-7FEF-EACECEC597AF}"/>
              </a:ext>
            </a:extLst>
          </p:cNvPr>
          <p:cNvCxnSpPr>
            <a:stCxn id="2" idx="2"/>
          </p:cNvCxnSpPr>
          <p:nvPr/>
        </p:nvCxnSpPr>
        <p:spPr>
          <a:xfrm>
            <a:off x="4572000" y="1690688"/>
            <a:ext cx="0" cy="4372655"/>
          </a:xfrm>
          <a:prstGeom prst="line">
            <a:avLst/>
          </a:prstGeom>
          <a:ln w="12700">
            <a:solidFill>
              <a:schemeClr val="tx1"/>
            </a:solidFill>
            <a:headEnd w="sm" len="sm"/>
            <a:tailEnd w="sm" len="lg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391D53-D949-059E-D8F0-58BCC288F37E}"/>
              </a:ext>
            </a:extLst>
          </p:cNvPr>
          <p:cNvSpPr txBox="1">
            <a:spLocks/>
          </p:cNvSpPr>
          <p:nvPr/>
        </p:nvSpPr>
        <p:spPr>
          <a:xfrm>
            <a:off x="4776107" y="1825627"/>
            <a:ext cx="3279321" cy="435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40" indent="-228540" algn="l" defTabSz="914175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2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1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0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0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8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0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Somalogic</a:t>
            </a:r>
            <a:endParaRPr lang="en-US" dirty="0"/>
          </a:p>
          <a:p>
            <a:r>
              <a:rPr lang="en-US" dirty="0"/>
              <a:t>Aptamer-based</a:t>
            </a:r>
          </a:p>
          <a:p>
            <a:r>
              <a:rPr lang="en-US" dirty="0" err="1"/>
              <a:t>SOMAmer</a:t>
            </a:r>
            <a:r>
              <a:rPr lang="en-US" dirty="0"/>
              <a:t> - system</a:t>
            </a:r>
          </a:p>
        </p:txBody>
      </p:sp>
      <p:pic>
        <p:nvPicPr>
          <p:cNvPr id="9" name="Picture 8" descr="A blue molecule structure&#10;&#10;Description automatically generated with medium confidence">
            <a:extLst>
              <a:ext uri="{FF2B5EF4-FFF2-40B4-BE49-F238E27FC236}">
                <a16:creationId xmlns:a16="http://schemas.microsoft.com/office/drawing/2014/main" id="{1F88C5A6-CD16-18E3-0418-BBC12E17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85947"/>
            <a:ext cx="3152346" cy="2491015"/>
          </a:xfrm>
          <a:prstGeom prst="rect">
            <a:avLst/>
          </a:prstGeom>
        </p:spPr>
      </p:pic>
      <p:pic>
        <p:nvPicPr>
          <p:cNvPr id="11" name="Picture 10" descr="A structure of a molecule&#10;&#10;Description automatically generated">
            <a:extLst>
              <a:ext uri="{FF2B5EF4-FFF2-40B4-BE49-F238E27FC236}">
                <a16:creationId xmlns:a16="http://schemas.microsoft.com/office/drawing/2014/main" id="{2B557F04-30E8-1663-37D2-B5A70D5B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393" y="3685947"/>
            <a:ext cx="3670300" cy="2400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4CCC08-5C95-DC4A-9B7A-5651DC9E5B95}"/>
              </a:ext>
            </a:extLst>
          </p:cNvPr>
          <p:cNvSpPr txBox="1"/>
          <p:nvPr/>
        </p:nvSpPr>
        <p:spPr>
          <a:xfrm>
            <a:off x="-1" y="6368144"/>
            <a:ext cx="445225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Images from </a:t>
            </a:r>
            <a:r>
              <a:rPr lang="en-CA" dirty="0" err="1"/>
              <a:t>Somalogic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8847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5617-29B6-8C8C-1DCB-468D224B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Olink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934-3006-FA84-83D7-5F5BE3652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PEA – Proximity Extension Assay</a:t>
            </a:r>
          </a:p>
          <a:p>
            <a:endParaRPr lang="en-CA" dirty="0"/>
          </a:p>
          <a:p>
            <a:r>
              <a:rPr lang="en-CA" dirty="0"/>
              <a:t>Uses two matched antibodies with complementary DNA fragments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 descr="A logo of a eye&#10;&#10;Description automatically generated with medium confidence">
            <a:extLst>
              <a:ext uri="{FF2B5EF4-FFF2-40B4-BE49-F238E27FC236}">
                <a16:creationId xmlns:a16="http://schemas.microsoft.com/office/drawing/2014/main" id="{87DFF293-B553-311B-2056-E253EC01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001294"/>
            <a:ext cx="7429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52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98E5-DA89-C6D7-AE5B-02F7C3B7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</p:spPr>
        <p:txBody>
          <a:bodyPr anchor="ctr">
            <a:normAutofit/>
          </a:bodyPr>
          <a:lstStyle/>
          <a:p>
            <a:r>
              <a:rPr lang="en-CA" dirty="0" err="1"/>
              <a:t>Somalogic</a:t>
            </a:r>
            <a:endParaRPr lang="en-CA" dirty="0"/>
          </a:p>
        </p:txBody>
      </p:sp>
      <p:pic>
        <p:nvPicPr>
          <p:cNvPr id="5122" name="Picture 2" descr="Zoom in of magnified protein">
            <a:extLst>
              <a:ext uri="{FF2B5EF4-FFF2-40B4-BE49-F238E27FC236}">
                <a16:creationId xmlns:a16="http://schemas.microsoft.com/office/drawing/2014/main" id="{5A8B69AF-5ED3-8A4B-BE94-EE69A4626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0" t="2074" r="9090" b="2363"/>
          <a:stretch/>
        </p:blipFill>
        <p:spPr bwMode="auto">
          <a:xfrm>
            <a:off x="498022" y="1825627"/>
            <a:ext cx="3886200" cy="415834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27334-2C6E-0107-D73E-DDC9D8439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7"/>
            <a:ext cx="3886200" cy="4351335"/>
          </a:xfrm>
        </p:spPr>
        <p:txBody>
          <a:bodyPr>
            <a:normAutofit/>
          </a:bodyPr>
          <a:lstStyle/>
          <a:p>
            <a:r>
              <a:rPr lang="en-CA" sz="2400" dirty="0" err="1"/>
              <a:t>SOMAmer</a:t>
            </a:r>
            <a:r>
              <a:rPr lang="en-CA" sz="2400" dirty="0"/>
              <a:t> – Slow Off-rate Modified Aptamer</a:t>
            </a:r>
          </a:p>
          <a:p>
            <a:endParaRPr lang="en-CA" sz="2400" dirty="0"/>
          </a:p>
          <a:p>
            <a:r>
              <a:rPr lang="en-CA" sz="2400" dirty="0"/>
              <a:t>Uses ssDNA with modified hydrophobic bases to form a binding reagent</a:t>
            </a:r>
          </a:p>
          <a:p>
            <a:endParaRPr lang="en-CA" sz="2400" dirty="0"/>
          </a:p>
          <a:p>
            <a:r>
              <a:rPr lang="en-CA" sz="2400" dirty="0"/>
              <a:t>Use a polyanionic competitor to wash off any sticky proteins </a:t>
            </a:r>
          </a:p>
        </p:txBody>
      </p:sp>
    </p:spTree>
    <p:extLst>
      <p:ext uri="{BB962C8B-B14F-4D97-AF65-F5344CB8AC3E}">
        <p14:creationId xmlns:p14="http://schemas.microsoft.com/office/powerpoint/2010/main" val="4126445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63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Detects one or a handful of proteins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Need to know what you are looking for in advance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61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Detects one or a handful of proteins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Need to know what you are looking for in advance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Unbiased and very accurate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Requires large volumes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Not very </a:t>
            </a:r>
            <a:r>
              <a:rPr lang="en-CA" dirty="0" err="1"/>
              <a:t>scaleable</a:t>
            </a:r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57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Detects one or a handful of proteins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Need to know what you are looking for in advance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Unbiased and very accurate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Requires large volumes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Not very </a:t>
            </a:r>
            <a:r>
              <a:rPr lang="en-CA" dirty="0" err="1"/>
              <a:t>scaleable</a:t>
            </a:r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Has a bias present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Requires very small volumes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And can detect very low amounts of protein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</p:spTree>
    <p:extLst>
      <p:ext uri="{BB962C8B-B14F-4D97-AF65-F5344CB8AC3E}">
        <p14:creationId xmlns:p14="http://schemas.microsoft.com/office/powerpoint/2010/main" val="173286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5617-29B6-8C8C-1DCB-468D224B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are affinity-based proteomics considered biased?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934-3006-FA84-83D7-5F5BE3652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Dependant on a binding interaction</a:t>
            </a:r>
          </a:p>
          <a:p>
            <a:endParaRPr lang="en-CA" dirty="0"/>
          </a:p>
          <a:p>
            <a:r>
              <a:rPr lang="en-CA" dirty="0"/>
              <a:t>If a mutation changes the binding site but not the function – we can get a different result</a:t>
            </a:r>
          </a:p>
          <a:p>
            <a:endParaRPr lang="en-CA" dirty="0"/>
          </a:p>
          <a:p>
            <a:r>
              <a:rPr lang="en-CA" dirty="0"/>
              <a:t>If a mutation changes the function but not the binding or expression level – we get a different result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0513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5617-29B6-8C8C-1DCB-468D224B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are affinity-based proteomics considered biased?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934-3006-FA84-83D7-5F5BE365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98125"/>
            <a:ext cx="7886700" cy="4351335"/>
          </a:xfrm>
        </p:spPr>
        <p:txBody>
          <a:bodyPr/>
          <a:lstStyle/>
          <a:p>
            <a:r>
              <a:rPr lang="en-CA" dirty="0"/>
              <a:t>Dependant on a binding interaction</a:t>
            </a:r>
          </a:p>
          <a:p>
            <a:endParaRPr lang="en-CA" dirty="0"/>
          </a:p>
          <a:p>
            <a:r>
              <a:rPr lang="en-CA" dirty="0"/>
              <a:t>If a mutation changes the binding site but not the function – we can get a different result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E9CB96-C282-B0C2-6E8B-8338D1615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0" b="78730"/>
          <a:stretch/>
        </p:blipFill>
        <p:spPr bwMode="auto">
          <a:xfrm>
            <a:off x="5908221" y="4021081"/>
            <a:ext cx="1371600" cy="21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08FDFDD-0AD4-0FA9-3D31-07341113B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9" r="19025" b="78181"/>
          <a:stretch/>
        </p:blipFill>
        <p:spPr bwMode="auto">
          <a:xfrm>
            <a:off x="2209799" y="4021081"/>
            <a:ext cx="2950029" cy="218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981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5617-29B6-8C8C-1DCB-468D224B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are affinity-based proteomics considered biased?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934-3006-FA84-83D7-5F5BE365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7"/>
            <a:ext cx="7886700" cy="4667250"/>
          </a:xfrm>
        </p:spPr>
        <p:txBody>
          <a:bodyPr/>
          <a:lstStyle/>
          <a:p>
            <a:r>
              <a:rPr lang="en-CA" dirty="0"/>
              <a:t>Dependant on a binding interaction</a:t>
            </a:r>
          </a:p>
          <a:p>
            <a:endParaRPr lang="en-CA" dirty="0"/>
          </a:p>
          <a:p>
            <a:pPr marL="0" indent="0">
              <a:buNone/>
            </a:pPr>
            <a:br>
              <a:rPr lang="en-CA" dirty="0"/>
            </a:br>
            <a:br>
              <a:rPr lang="en-CA" dirty="0"/>
            </a:br>
            <a:endParaRPr lang="en-CA" dirty="0"/>
          </a:p>
          <a:p>
            <a:pPr marL="0" indent="0">
              <a:buNone/>
            </a:pPr>
            <a:br>
              <a:rPr lang="en-CA" dirty="0"/>
            </a:br>
            <a:endParaRPr lang="en-CA" dirty="0"/>
          </a:p>
          <a:p>
            <a:r>
              <a:rPr lang="en-CA" dirty="0"/>
              <a:t>If a mutation changes the function but not the binding or expression level – we get a different result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A close-up of a structure&#10;&#10;Description automatically generated">
            <a:extLst>
              <a:ext uri="{FF2B5EF4-FFF2-40B4-BE49-F238E27FC236}">
                <a16:creationId xmlns:a16="http://schemas.microsoft.com/office/drawing/2014/main" id="{A7B434DC-C1C9-C3BA-6932-3545767CA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085" y="2539330"/>
            <a:ext cx="3976914" cy="243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9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12D43-9137-DB7C-570B-E48AB2308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4887" y="5357337"/>
            <a:ext cx="3224152" cy="12663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1800" dirty="0"/>
              <a:t>Location: 550 Sherbrooke Street, Montreal, Quebec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2A9C4-6F5B-9A18-012E-5626D25E3582}"/>
              </a:ext>
            </a:extLst>
          </p:cNvPr>
          <p:cNvSpPr txBox="1"/>
          <p:nvPr/>
        </p:nvSpPr>
        <p:spPr>
          <a:xfrm>
            <a:off x="1179181" y="1488185"/>
            <a:ext cx="679294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sz="1800" u="sng">
                <a:latin typeface="Helvetica" pitchFamily="2" charset="0"/>
              </a:rPr>
              <a:t>Mission statement:</a:t>
            </a:r>
            <a:r>
              <a:rPr lang="en-CA" sz="1800">
                <a:latin typeface="Helvetica" pitchFamily="2" charset="0"/>
              </a:rPr>
              <a:t> d</a:t>
            </a:r>
            <a:r>
              <a:rPr lang="en-CA" sz="1800" b="0" i="0">
                <a:solidFill>
                  <a:srgbClr val="000000"/>
                </a:solidFill>
                <a:effectLst/>
                <a:latin typeface="Helvetica" pitchFamily="2" charset="0"/>
                <a:cs typeface="Calibri"/>
              </a:rPr>
              <a:t>eliver quality workshops designed to help biomedical researchers develop the skills they need to succeed.</a:t>
            </a:r>
            <a:endParaRPr lang="en-CA" sz="1800">
              <a:latin typeface="Helvetica" pitchFamily="2" charset="0"/>
              <a:cs typeface="Calibri"/>
            </a:endParaRPr>
          </a:p>
        </p:txBody>
      </p:sp>
      <p:pic>
        <p:nvPicPr>
          <p:cNvPr id="10" name="Picture 9" descr="A logo with a letter m&#10;&#10;Description automatically generated">
            <a:extLst>
              <a:ext uri="{FF2B5EF4-FFF2-40B4-BE49-F238E27FC236}">
                <a16:creationId xmlns:a16="http://schemas.microsoft.com/office/drawing/2014/main" id="{E494228A-9E5D-1800-FDEC-760556611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183" y="123976"/>
            <a:ext cx="3995634" cy="964279"/>
          </a:xfrm>
          <a:prstGeom prst="rect">
            <a:avLst/>
          </a:prstGeom>
        </p:spPr>
      </p:pic>
      <p:pic>
        <p:nvPicPr>
          <p:cNvPr id="12" name="Picture 11" descr="A qr code with black squares&#10;&#10;Description automatically generated">
            <a:extLst>
              <a:ext uri="{FF2B5EF4-FFF2-40B4-BE49-F238E27FC236}">
                <a16:creationId xmlns:a16="http://schemas.microsoft.com/office/drawing/2014/main" id="{333BAB40-358F-BE60-7494-578A1971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80" y="2808275"/>
            <a:ext cx="2203814" cy="22038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4C1E59-2F37-F73C-4DFA-8971D19A54AE}"/>
              </a:ext>
            </a:extLst>
          </p:cNvPr>
          <p:cNvSpPr txBox="1"/>
          <p:nvPr/>
        </p:nvSpPr>
        <p:spPr>
          <a:xfrm>
            <a:off x="4373913" y="5288330"/>
            <a:ext cx="463229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sz="1800"/>
              <a:t>Scan the QR code to sign up </a:t>
            </a:r>
          </a:p>
          <a:p>
            <a:pPr algn="ctr"/>
            <a:r>
              <a:rPr lang="en-CA" sz="1800"/>
              <a:t>for our </a:t>
            </a:r>
            <a:r>
              <a:rPr lang="en-CA" sz="1800" b="1"/>
              <a:t>mailing list</a:t>
            </a:r>
            <a:endParaRPr lang="en-CA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D0C58-4777-B836-81EE-F027A53CFFAF}"/>
              </a:ext>
            </a:extLst>
          </p:cNvPr>
          <p:cNvSpPr txBox="1"/>
          <p:nvPr/>
        </p:nvSpPr>
        <p:spPr>
          <a:xfrm>
            <a:off x="2574183" y="6243368"/>
            <a:ext cx="4596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800"/>
              <a:t>Contact: </a:t>
            </a:r>
            <a:r>
              <a:rPr lang="en-CA" sz="1800">
                <a:hlinkClick r:id="rId4"/>
              </a:rPr>
              <a:t>workshop-micm@mcgill.ca</a:t>
            </a:r>
            <a:r>
              <a:rPr lang="en-CA" sz="1800"/>
              <a:t> </a:t>
            </a:r>
          </a:p>
        </p:txBody>
      </p:sp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0D7302FE-4674-2672-DBA9-50C4E86C9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93" y="2640892"/>
            <a:ext cx="2868491" cy="23565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4269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A0A39-78E1-E9DB-7F2B-68F7A04BC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20ADD-284F-900F-DA6B-5499CE4F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8" y="138412"/>
            <a:ext cx="7886700" cy="1325565"/>
          </a:xfrm>
        </p:spPr>
        <p:txBody>
          <a:bodyPr/>
          <a:lstStyle/>
          <a:p>
            <a:r>
              <a:rPr lang="en-US" sz="4400">
                <a:latin typeface="Helvetica"/>
                <a:cs typeface="Helvetica"/>
              </a:rPr>
              <a:t>Outline</a:t>
            </a:r>
            <a:endParaRPr lang="en-US" sz="4400">
              <a:latin typeface="Helvetica" pitchFamily="2" charset="0"/>
              <a:cs typeface="Helvetic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6B5F24-6CDC-8EDB-BF69-50B705AE292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9138" y="1284514"/>
          <a:ext cx="8236212" cy="489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1157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D03B-B24C-6917-1A97-09F6C6C7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Somalogic’s</a:t>
            </a:r>
            <a:r>
              <a:rPr lang="en-CA" dirty="0"/>
              <a:t> 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6A6C3-42BB-891C-9150-5119133BB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7886699" cy="435133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Comes in the .</a:t>
            </a:r>
            <a:r>
              <a:rPr lang="en-CA" dirty="0" err="1"/>
              <a:t>adat</a:t>
            </a:r>
            <a:r>
              <a:rPr lang="en-CA" dirty="0"/>
              <a:t> format</a:t>
            </a:r>
          </a:p>
          <a:p>
            <a:endParaRPr lang="en-CA" dirty="0"/>
          </a:p>
          <a:p>
            <a:r>
              <a:rPr lang="en-CA" dirty="0"/>
              <a:t>Tab-delimited format</a:t>
            </a:r>
          </a:p>
          <a:p>
            <a:endParaRPr lang="en-CA" dirty="0"/>
          </a:p>
          <a:p>
            <a:r>
              <a:rPr lang="en-CA" dirty="0"/>
              <a:t>Constructed to be flexible and self-describing</a:t>
            </a:r>
          </a:p>
          <a:p>
            <a:endParaRPr lang="en-CA" dirty="0"/>
          </a:p>
          <a:p>
            <a:r>
              <a:rPr lang="en-CA" dirty="0"/>
              <a:t>They have the following four sections</a:t>
            </a:r>
          </a:p>
          <a:p>
            <a:pPr lvl="1"/>
            <a:r>
              <a:rPr lang="en-CA" dirty="0"/>
              <a:t>Header</a:t>
            </a:r>
          </a:p>
          <a:p>
            <a:pPr lvl="1"/>
            <a:r>
              <a:rPr lang="en-CA" dirty="0"/>
              <a:t>Column Data</a:t>
            </a:r>
          </a:p>
          <a:p>
            <a:pPr lvl="1"/>
            <a:r>
              <a:rPr lang="en-CA" dirty="0"/>
              <a:t>Row Data</a:t>
            </a:r>
          </a:p>
          <a:p>
            <a:pPr lvl="1"/>
            <a:r>
              <a:rPr lang="en-CA" dirty="0"/>
              <a:t>Table</a:t>
            </a:r>
          </a:p>
          <a:p>
            <a:pPr lvl="1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6019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D03B-B24C-6917-1A97-09F6C6C7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6A6C3-42BB-891C-9150-5119133BB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7886699" cy="4351335"/>
          </a:xfrm>
        </p:spPr>
        <p:txBody>
          <a:bodyPr>
            <a:normAutofit/>
          </a:bodyPr>
          <a:lstStyle/>
          <a:p>
            <a:r>
              <a:rPr lang="en-CA" dirty="0"/>
              <a:t>Contains all of the study information</a:t>
            </a:r>
          </a:p>
          <a:p>
            <a:pPr lvl="1"/>
            <a:r>
              <a:rPr lang="en-CA" dirty="0"/>
              <a:t>ADAT ID</a:t>
            </a:r>
          </a:p>
          <a:p>
            <a:pPr lvl="1"/>
            <a:r>
              <a:rPr lang="en-CA" dirty="0"/>
              <a:t>Version</a:t>
            </a:r>
          </a:p>
          <a:p>
            <a:pPr lvl="1"/>
            <a:r>
              <a:rPr lang="en-CA" dirty="0"/>
              <a:t>Assay Type</a:t>
            </a:r>
          </a:p>
          <a:p>
            <a:pPr lvl="1"/>
            <a:r>
              <a:rPr lang="en-CA" dirty="0"/>
              <a:t>Creation Date</a:t>
            </a:r>
          </a:p>
          <a:p>
            <a:pPr lvl="1"/>
            <a:r>
              <a:rPr lang="en-CA" dirty="0"/>
              <a:t>Technician Name</a:t>
            </a:r>
          </a:p>
          <a:p>
            <a:pPr lvl="1"/>
            <a:r>
              <a:rPr lang="en-CA" dirty="0"/>
              <a:t>Run Information</a:t>
            </a:r>
          </a:p>
          <a:p>
            <a:pPr lvl="1"/>
            <a:r>
              <a:rPr lang="en-CA" dirty="0"/>
              <a:t>Calibrator Info</a:t>
            </a:r>
          </a:p>
          <a:p>
            <a:pPr lvl="1"/>
            <a:r>
              <a:rPr lang="en-CA" dirty="0"/>
              <a:t>Normalization Info</a:t>
            </a:r>
          </a:p>
          <a:p>
            <a:pPr lvl="1"/>
            <a:r>
              <a:rPr lang="en-CA" dirty="0"/>
              <a:t>Data processing steps</a:t>
            </a:r>
          </a:p>
          <a:p>
            <a:pPr lvl="1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1856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Column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/>
          <a:lstStyle/>
          <a:p>
            <a:r>
              <a:rPr lang="en-CA" dirty="0"/>
              <a:t>Name associated with the </a:t>
            </a:r>
            <a:r>
              <a:rPr lang="en-CA" dirty="0" err="1"/>
              <a:t>SOMAmer</a:t>
            </a:r>
            <a:r>
              <a:rPr lang="en-CA" dirty="0"/>
              <a:t> </a:t>
            </a:r>
          </a:p>
          <a:p>
            <a:r>
              <a:rPr lang="en-CA" dirty="0"/>
              <a:t>Sequence ID</a:t>
            </a:r>
          </a:p>
          <a:p>
            <a:r>
              <a:rPr lang="en-CA" dirty="0" err="1"/>
              <a:t>SomaID</a:t>
            </a:r>
            <a:endParaRPr lang="en-CA" dirty="0"/>
          </a:p>
          <a:p>
            <a:r>
              <a:rPr lang="en-CA" dirty="0"/>
              <a:t>Target Name</a:t>
            </a:r>
          </a:p>
          <a:p>
            <a:r>
              <a:rPr lang="en-CA" dirty="0" err="1"/>
              <a:t>UniProt</a:t>
            </a:r>
            <a:r>
              <a:rPr lang="en-CA" dirty="0"/>
              <a:t>/</a:t>
            </a:r>
            <a:r>
              <a:rPr lang="en-CA" dirty="0" err="1"/>
              <a:t>EntrezGeneID</a:t>
            </a:r>
            <a:endParaRPr lang="en-CA" dirty="0"/>
          </a:p>
          <a:p>
            <a:r>
              <a:rPr lang="en-CA" dirty="0"/>
              <a:t>Organism</a:t>
            </a:r>
          </a:p>
          <a:p>
            <a:r>
              <a:rPr lang="en-CA" dirty="0"/>
              <a:t>Dilution</a:t>
            </a:r>
          </a:p>
          <a:p>
            <a:r>
              <a:rPr lang="en-CA" dirty="0"/>
              <a:t>Calibration/Reference</a:t>
            </a:r>
          </a:p>
        </p:txBody>
      </p:sp>
    </p:spTree>
    <p:extLst>
      <p:ext uri="{BB962C8B-B14F-4D97-AF65-F5344CB8AC3E}">
        <p14:creationId xmlns:p14="http://schemas.microsoft.com/office/powerpoint/2010/main" val="479437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Row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/>
          <a:lstStyle/>
          <a:p>
            <a:r>
              <a:rPr lang="en-CA" dirty="0"/>
              <a:t>Name associated with the sample tested </a:t>
            </a:r>
          </a:p>
          <a:p>
            <a:r>
              <a:rPr lang="en-CA" dirty="0"/>
              <a:t>Plate ID and Run Date</a:t>
            </a:r>
          </a:p>
          <a:p>
            <a:r>
              <a:rPr lang="en-CA" dirty="0"/>
              <a:t>Plate &amp; Slide Position</a:t>
            </a:r>
          </a:p>
          <a:p>
            <a:r>
              <a:rPr lang="en-CA" dirty="0"/>
              <a:t>Sample ID &amp; Type</a:t>
            </a:r>
          </a:p>
          <a:p>
            <a:r>
              <a:rPr lang="en-CA" dirty="0"/>
              <a:t>Normalisation Scale</a:t>
            </a:r>
          </a:p>
          <a:p>
            <a:r>
              <a:rPr lang="en-CA" dirty="0"/>
              <a:t>ANML Fraction</a:t>
            </a:r>
          </a:p>
          <a:p>
            <a:r>
              <a:rPr lang="en-CA" dirty="0"/>
              <a:t>Other Notes</a:t>
            </a:r>
          </a:p>
        </p:txBody>
      </p:sp>
    </p:spTree>
    <p:extLst>
      <p:ext uri="{BB962C8B-B14F-4D97-AF65-F5344CB8AC3E}">
        <p14:creationId xmlns:p14="http://schemas.microsoft.com/office/powerpoint/2010/main" val="1311023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F5AAC4-4127-18A4-29F6-21B04A86190F}"/>
              </a:ext>
            </a:extLst>
          </p:cNvPr>
          <p:cNvGraphicFramePr>
            <a:graphicFrameLocks noGrp="1"/>
          </p:cNvGraphicFramePr>
          <p:nvPr/>
        </p:nvGraphicFramePr>
        <p:xfrm>
          <a:off x="1204896" y="1825631"/>
          <a:ext cx="6734208" cy="4351326"/>
        </p:xfrm>
        <a:graphic>
          <a:graphicData uri="http://schemas.openxmlformats.org/drawingml/2006/table">
            <a:tbl>
              <a:tblPr/>
              <a:tblGrid>
                <a:gridCol w="420888">
                  <a:extLst>
                    <a:ext uri="{9D8B030D-6E8A-4147-A177-3AD203B41FA5}">
                      <a16:colId xmlns:a16="http://schemas.microsoft.com/office/drawing/2014/main" val="423067214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07607477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932165794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41212950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94751482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09725039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851327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246151708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3848963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63459515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86954986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76195208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279341319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2320362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90428607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19894527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2406.3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7440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5444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1654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1091.8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21487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2573.5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09632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3690.5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1917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7104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2329.9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3346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2344.3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1563.9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55340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01974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1548.5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66391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2471.5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296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3567.3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1750.1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1695.1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85197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1088.4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2160.1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76339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06263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860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1953.3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90975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2628.9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70178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2859.9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0390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38166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4503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2324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28563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1290.9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1833.2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10445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1943.5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447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1949.4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68379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35059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2760.5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1291.3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3794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08321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0860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1121.9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56064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6790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1560.8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1526.1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765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1954.2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59907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1498.2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2864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1072.2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25028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2514.3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1913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2350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1629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3873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74675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2253.1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9402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3095.4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73228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31268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12601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2391.6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39066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1436.7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8209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DCA4D3-F0CD-5D2D-0926-1CC4E587C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241200"/>
              </p:ext>
            </p:extLst>
          </p:nvPr>
        </p:nvGraphicFramePr>
        <p:xfrm>
          <a:off x="274512" y="1825631"/>
          <a:ext cx="930384" cy="4351342"/>
        </p:xfrm>
        <a:graphic>
          <a:graphicData uri="http://schemas.openxmlformats.org/drawingml/2006/table">
            <a:tbl>
              <a:tblPr/>
              <a:tblGrid>
                <a:gridCol w="465192">
                  <a:extLst>
                    <a:ext uri="{9D8B030D-6E8A-4147-A177-3AD203B41FA5}">
                      <a16:colId xmlns:a16="http://schemas.microsoft.com/office/drawing/2014/main" val="2912569642"/>
                    </a:ext>
                  </a:extLst>
                </a:gridCol>
                <a:gridCol w="465192">
                  <a:extLst>
                    <a:ext uri="{9D8B030D-6E8A-4147-A177-3AD203B41FA5}">
                      <a16:colId xmlns:a16="http://schemas.microsoft.com/office/drawing/2014/main" val="893014059"/>
                    </a:ext>
                  </a:extLst>
                </a:gridCol>
              </a:tblGrid>
              <a:tr h="114509"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SampleId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SampleType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18438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66144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31000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57472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82139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06105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82077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9267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69384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8481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03107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1204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20969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9091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73022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8962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976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44378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00252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0371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200170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QC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6599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28539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98033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2920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34206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80383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06016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0972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41792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44714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98788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818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4506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2717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2827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530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74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5604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133F408-6191-F9EA-1B59-A6E0AB5EB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305315"/>
              </p:ext>
            </p:extLst>
          </p:nvPr>
        </p:nvGraphicFramePr>
        <p:xfrm>
          <a:off x="869145" y="881057"/>
          <a:ext cx="7405710" cy="752520"/>
        </p:xfrm>
        <a:graphic>
          <a:graphicData uri="http://schemas.openxmlformats.org/drawingml/2006/table">
            <a:tbl>
              <a:tblPr/>
              <a:tblGrid>
                <a:gridCol w="284835">
                  <a:extLst>
                    <a:ext uri="{9D8B030D-6E8A-4147-A177-3AD203B41FA5}">
                      <a16:colId xmlns:a16="http://schemas.microsoft.com/office/drawing/2014/main" val="126994186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53026597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52373238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60188770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45889030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26785511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60634571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61932043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265745453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549455096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4239740156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98402569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56956420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960993428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58764001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901862472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91664271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413860831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81756153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72842628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91487498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38187882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450349660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590522490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77397860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805469689"/>
                    </a:ext>
                  </a:extLst>
                </a:gridCol>
              </a:tblGrid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SeqId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10000-28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10001-7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10003-15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10006-25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10008-43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10010-10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10011-65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10012-5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10013-34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10014-31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10015-119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10021-1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10022-207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10023-32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10024-44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10025-1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10030-8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10034-16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10035-6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10036-201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10037-98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10039-32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10040-63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10041-3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10042-8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684875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SeqIdVersion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51828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SomaId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SL002564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SL019245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SL019228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SL014943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SL019246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SL014669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SL007803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SL014924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SL019229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SL004071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SL008018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SL006373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SL007389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SL019252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SL025986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SL005262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SL007662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SL007226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SL015131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239658"/>
                  </a:ext>
                </a:extLst>
              </a:tr>
              <a:tr h="255346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TargetFullName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Beta-crystallin 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RAF proto-oncogene serine/threonine-protein kinase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 protein 41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ETS domain-containing protein Elk-1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Guanylyl cyclase-activating protein 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Beclin-1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Inositol polyphosphate 5-phosphatase OCRL-1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 pointed domain-containing Ets transcription factor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 protein SNAI2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Voltage-gated potassium channel subunit beta-2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DNA polymerase eta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Vitamin D3 receptor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4-hydroxy-2-oxoglutarate aldolase, mitochondrial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Dihydrolipoyl dehydrogenase, mitochondrial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Adenine DNA glycosylase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Dual specificity protein phosphatase 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fingers and homeoboxes protein 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Sialic acid-binding Ig-like lectin 12:Ig-like V-type 2 domain, Isoform long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Purine nucleoside phosphorylase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 protein 63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Hepatocyte nuclear factor 4-alpha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Serine/threonine-protein kinase Sgk3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055522"/>
                  </a:ext>
                </a:extLst>
              </a:tr>
              <a:tr h="74303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CRBB2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c-Raf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ZNF41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ELK1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GUC1A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BECN1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OCRL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SPDEF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SLUG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KCAB2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POLH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VDR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HOGA1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DLDH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MutY homolog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DUS4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ZHX3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SIG12:Ig-like V-type 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PNP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P73L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HNF4A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SGK3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10992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UniProt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P43320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P04049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P51814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P19419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P43080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Q14457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Q01968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O95238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O43623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Q13303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Q9Y253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P11473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Q86XE5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P09622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Q9UIF7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Q13115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Q9H4I2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Q96PQ1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P00491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Q9H3D4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P41235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Q96BR1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1899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940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F5AAC4-4127-18A4-29F6-21B04A861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926302"/>
              </p:ext>
            </p:extLst>
          </p:nvPr>
        </p:nvGraphicFramePr>
        <p:xfrm>
          <a:off x="1204896" y="1825631"/>
          <a:ext cx="6734208" cy="4351326"/>
        </p:xfrm>
        <a:graphic>
          <a:graphicData uri="http://schemas.openxmlformats.org/drawingml/2006/table">
            <a:tbl>
              <a:tblPr/>
              <a:tblGrid>
                <a:gridCol w="420888">
                  <a:extLst>
                    <a:ext uri="{9D8B030D-6E8A-4147-A177-3AD203B41FA5}">
                      <a16:colId xmlns:a16="http://schemas.microsoft.com/office/drawing/2014/main" val="423067214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07607477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932165794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41212950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94751482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09725039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851327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246151708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3848963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63459515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86954986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76195208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279341319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2320362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90428607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19894527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2406.3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7440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1654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2021.3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1091.8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21487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2573.5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09632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875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3690.5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1052.7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7104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2329.9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3346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2344.3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1132.8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391.4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55340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01974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1548.5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66391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2471.5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1231.6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1508.9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296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3567.3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1695.1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85197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1088.4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2160.1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76339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06263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860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1953.3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1338.2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90975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2628.9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70178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2859.9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0390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1975.8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38166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4503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2324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1202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28563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1290.9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1833.2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10445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447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1135.9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1167.4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68379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1242.3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35059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1291.3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3794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08321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0860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1121.9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56064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6790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765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1954.2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59907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623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2864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1072.2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25028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2514.3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1913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2350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1176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3873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74675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2253.1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1258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9402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3095.4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73228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2208.6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1200.1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31268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12601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2391.6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39066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1436.7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8209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DCA4D3-F0CD-5D2D-0926-1CC4E587C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30998"/>
              </p:ext>
            </p:extLst>
          </p:nvPr>
        </p:nvGraphicFramePr>
        <p:xfrm>
          <a:off x="274512" y="1825631"/>
          <a:ext cx="930384" cy="4351342"/>
        </p:xfrm>
        <a:graphic>
          <a:graphicData uri="http://schemas.openxmlformats.org/drawingml/2006/table">
            <a:tbl>
              <a:tblPr/>
              <a:tblGrid>
                <a:gridCol w="465192">
                  <a:extLst>
                    <a:ext uri="{9D8B030D-6E8A-4147-A177-3AD203B41FA5}">
                      <a16:colId xmlns:a16="http://schemas.microsoft.com/office/drawing/2014/main" val="2912569642"/>
                    </a:ext>
                  </a:extLst>
                </a:gridCol>
                <a:gridCol w="465192">
                  <a:extLst>
                    <a:ext uri="{9D8B030D-6E8A-4147-A177-3AD203B41FA5}">
                      <a16:colId xmlns:a16="http://schemas.microsoft.com/office/drawing/2014/main" val="893014059"/>
                    </a:ext>
                  </a:extLst>
                </a:gridCol>
              </a:tblGrid>
              <a:tr h="114509"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SampleId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SampleType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18438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66144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31000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57472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82139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06105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82077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9267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69384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8481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03107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1204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20969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9091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73022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8962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976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44378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00252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0371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200170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QC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6599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28539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98033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2920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34206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80383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06016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0972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41792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44714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98788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818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4506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2717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2827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530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74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5604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133F408-6191-F9EA-1B59-A6E0AB5EB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984436"/>
              </p:ext>
            </p:extLst>
          </p:nvPr>
        </p:nvGraphicFramePr>
        <p:xfrm>
          <a:off x="869145" y="881057"/>
          <a:ext cx="7405710" cy="752520"/>
        </p:xfrm>
        <a:graphic>
          <a:graphicData uri="http://schemas.openxmlformats.org/drawingml/2006/table">
            <a:tbl>
              <a:tblPr/>
              <a:tblGrid>
                <a:gridCol w="284835">
                  <a:extLst>
                    <a:ext uri="{9D8B030D-6E8A-4147-A177-3AD203B41FA5}">
                      <a16:colId xmlns:a16="http://schemas.microsoft.com/office/drawing/2014/main" val="126994186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53026597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52373238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60188770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45889030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26785511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60634571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61932043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265745453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549455096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4239740156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98402569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56956420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960993428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58764001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901862472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91664271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413860831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81756153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72842628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91487498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38187882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450349660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590522490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77397860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805469689"/>
                    </a:ext>
                  </a:extLst>
                </a:gridCol>
              </a:tblGrid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SeqId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10000-28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10001-7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10003-15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10006-25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10008-43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10010-10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10011-65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10012-5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10013-34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10014-31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10015-119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10021-1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10022-207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10023-32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10024-44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10025-1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10030-8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10034-16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10035-6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10036-201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10037-98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10039-32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10040-63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10041-3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10042-8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684875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SeqIdVersion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51828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SomaId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SL002564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SL019245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SL019228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SL014943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SL019246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SL014669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SL007803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SL014924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SL019229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SL004071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SL008018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SL006373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SL007389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SL019252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SL025986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SL005262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SL007662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SL007226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SL015131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239658"/>
                  </a:ext>
                </a:extLst>
              </a:tr>
              <a:tr h="255346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TargetFullName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Beta-crystallin 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RAF proto-oncogene serine/threonine-protein kinase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 protein 41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ETS domain-containing protein Elk-1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Guanylyl cyclase-activating protein 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Beclin-1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Inositol polyphosphate 5-phosphatase OCRL-1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 pointed domain-containing Ets transcription factor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 protein SNAI2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Voltage-gated potassium channel subunit beta-2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DNA polymerase eta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Vitamin D3 receptor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4-hydroxy-2-oxoglutarate aldolase, mitochondrial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Dihydrolipoyl dehydrogenase, mitochondrial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Adenine DNA glycosylase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Dual specificity protein phosphatase 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fingers and homeoboxes protein 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Sialic acid-binding Ig-like lectin 12:Ig-like V-type 2 domain, Isoform long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Purine nucleoside phosphorylase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 protein 63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Hepatocyte nuclear factor 4-alpha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Serine/threonine-protein kinase Sgk3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055522"/>
                  </a:ext>
                </a:extLst>
              </a:tr>
              <a:tr h="74303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CRBB2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c-Raf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ZNF41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ELK1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GUC1A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BECN1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OCRL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SPDEF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SLUG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KCAB2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POLH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VDR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HOGA1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DLDH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MutY homolog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DUS4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ZHX3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SIG12:Ig-like V-type 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PNP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P73L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HNF4A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SGK3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10992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UniProt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P43320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P04049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P51814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P19419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P43080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Q14457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Q01968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O95238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O43623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Q13303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Q9Y253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P11473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Q86XE5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P09622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Q9UIF7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Q13115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Q9H4I2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Q96PQ1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P00491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Q9H3D4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P41235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Q96BR1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89923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476FC43-337B-BBCD-F455-B28E6A60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55" y="2624177"/>
            <a:ext cx="20091635" cy="2201823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D0DD20-8293-C60B-FBC5-9524AAEE8DDD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16559" y="1257317"/>
            <a:ext cx="252586" cy="13668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A95EB3-E1D1-8521-6CEE-1A1110D1793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8274855" y="1257317"/>
            <a:ext cx="594633" cy="13668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675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F5AAC4-4127-18A4-29F6-21B04A86190F}"/>
              </a:ext>
            </a:extLst>
          </p:cNvPr>
          <p:cNvGraphicFramePr>
            <a:graphicFrameLocks noGrp="1"/>
          </p:cNvGraphicFramePr>
          <p:nvPr/>
        </p:nvGraphicFramePr>
        <p:xfrm>
          <a:off x="1204896" y="1825631"/>
          <a:ext cx="6734208" cy="4351326"/>
        </p:xfrm>
        <a:graphic>
          <a:graphicData uri="http://schemas.openxmlformats.org/drawingml/2006/table">
            <a:tbl>
              <a:tblPr/>
              <a:tblGrid>
                <a:gridCol w="420888">
                  <a:extLst>
                    <a:ext uri="{9D8B030D-6E8A-4147-A177-3AD203B41FA5}">
                      <a16:colId xmlns:a16="http://schemas.microsoft.com/office/drawing/2014/main" val="423067214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07607477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932165794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41212950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94751482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09725039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851327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246151708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3848963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63459515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86954986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76195208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279341319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2320362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90428607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19894527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2406.3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7440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1654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2021.3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1091.8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21487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2573.5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09632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875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3690.5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1052.7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7104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2329.9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3346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2344.3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1132.8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391.4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55340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01974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1548.5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66391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2471.5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1231.6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1508.9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296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3567.3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1695.1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85197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1088.4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2160.1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76339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06263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860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1953.3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1338.2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90975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2628.9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70178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2859.9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0390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1975.8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38166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4503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2324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1202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28563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1290.9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1833.2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10445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447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1135.9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1167.4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68379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1242.3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35059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1291.3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3794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08321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0860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1121.9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56064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6790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765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1954.2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59907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623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2864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1072.2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25028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2514.3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1913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2350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1176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3873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74675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2253.1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1258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9402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3095.4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73228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2208.6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1200.1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31268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12601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2391.6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39066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1436.7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8209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DCA4D3-F0CD-5D2D-0926-1CC4E587C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53436"/>
              </p:ext>
            </p:extLst>
          </p:nvPr>
        </p:nvGraphicFramePr>
        <p:xfrm>
          <a:off x="274512" y="1825631"/>
          <a:ext cx="930384" cy="4351342"/>
        </p:xfrm>
        <a:graphic>
          <a:graphicData uri="http://schemas.openxmlformats.org/drawingml/2006/table">
            <a:tbl>
              <a:tblPr/>
              <a:tblGrid>
                <a:gridCol w="465192">
                  <a:extLst>
                    <a:ext uri="{9D8B030D-6E8A-4147-A177-3AD203B41FA5}">
                      <a16:colId xmlns:a16="http://schemas.microsoft.com/office/drawing/2014/main" val="2912569642"/>
                    </a:ext>
                  </a:extLst>
                </a:gridCol>
                <a:gridCol w="465192">
                  <a:extLst>
                    <a:ext uri="{9D8B030D-6E8A-4147-A177-3AD203B41FA5}">
                      <a16:colId xmlns:a16="http://schemas.microsoft.com/office/drawing/2014/main" val="893014059"/>
                    </a:ext>
                  </a:extLst>
                </a:gridCol>
              </a:tblGrid>
              <a:tr h="114509"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SampleId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SampleType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18438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66144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31000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57472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82139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06105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82077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9267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69384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8481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03107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1204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20969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9091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73022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8962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976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44378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00252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0371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200170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QC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6599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28539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98033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2920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34206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80383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06016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0972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41792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44714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98788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818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4506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2717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2827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530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74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56045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90601B0-5F2B-9980-B433-BC61279491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950685" y="681027"/>
            <a:ext cx="7416800" cy="8128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F75796-226A-E8ED-7BCF-5CCC66A18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984" y="-3929743"/>
            <a:ext cx="3837004" cy="18044289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F823EC-1290-ABBC-BD4D-E6394F801468}"/>
              </a:ext>
            </a:extLst>
          </p:cNvPr>
          <p:cNvCxnSpPr/>
          <p:nvPr/>
        </p:nvCxnSpPr>
        <p:spPr>
          <a:xfrm flipV="1">
            <a:off x="391886" y="1087427"/>
            <a:ext cx="2120098" cy="7382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910350-7E09-B68C-F5F5-237B891E4CE5}"/>
              </a:ext>
            </a:extLst>
          </p:cNvPr>
          <p:cNvCxnSpPr>
            <a:cxnSpLocks/>
          </p:cNvCxnSpPr>
          <p:nvPr/>
        </p:nvCxnSpPr>
        <p:spPr>
          <a:xfrm>
            <a:off x="391886" y="6176965"/>
            <a:ext cx="2120098" cy="593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934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1A0E-599A-D925-8DC7-081EE8F1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Check it out in R!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6F631-5211-D746-3942-A222B07AF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4924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AA72-1F9D-DD57-586C-663A87CD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Standardization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BABC7-1C53-9C4E-9A82-272AAE7C4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7886699" cy="4351335"/>
          </a:xfrm>
        </p:spPr>
        <p:txBody>
          <a:bodyPr/>
          <a:lstStyle/>
          <a:p>
            <a:r>
              <a:rPr lang="en-CA" dirty="0"/>
              <a:t>Hybridization normalization</a:t>
            </a:r>
          </a:p>
          <a:p>
            <a:r>
              <a:rPr lang="en-CA" dirty="0"/>
              <a:t>Intraplate median signal normalization</a:t>
            </a:r>
          </a:p>
          <a:p>
            <a:r>
              <a:rPr lang="en-CA" dirty="0"/>
              <a:t>Plate scaling</a:t>
            </a:r>
          </a:p>
          <a:p>
            <a:r>
              <a:rPr lang="en-CA" dirty="0"/>
              <a:t>Calibration</a:t>
            </a:r>
          </a:p>
          <a:p>
            <a:r>
              <a:rPr lang="en-CA" dirty="0"/>
              <a:t>ANML – Adaptive Normalization by 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2178437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995930-83EE-7F6D-C760-9A74DB844619}"/>
              </a:ext>
            </a:extLst>
          </p:cNvPr>
          <p:cNvSpPr txBox="1"/>
          <p:nvPr/>
        </p:nvSpPr>
        <p:spPr>
          <a:xfrm>
            <a:off x="468086" y="1349829"/>
            <a:ext cx="3375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/>
              <a:t>Upcoming Fall Series!</a:t>
            </a:r>
          </a:p>
        </p:txBody>
      </p:sp>
      <p:pic>
        <p:nvPicPr>
          <p:cNvPr id="3" name="Picture 2" descr="A close-up of a website&#10;&#10;AI-generated content may be incorrect.">
            <a:extLst>
              <a:ext uri="{FF2B5EF4-FFF2-40B4-BE49-F238E27FC236}">
                <a16:creationId xmlns:a16="http://schemas.microsoft.com/office/drawing/2014/main" id="{CB575577-4F62-A169-1D2D-C41131A1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9" y="1918689"/>
            <a:ext cx="6629174" cy="2576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D39B6F-A348-BB0A-51AE-661856206CEB}"/>
              </a:ext>
            </a:extLst>
          </p:cNvPr>
          <p:cNvSpPr txBox="1"/>
          <p:nvPr/>
        </p:nvSpPr>
        <p:spPr>
          <a:xfrm>
            <a:off x="468086" y="4984952"/>
            <a:ext cx="8104414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We will be partnering with the Canadian Bioinformatics Hub and </a:t>
            </a:r>
            <a:r>
              <a:rPr lang="en-CA" dirty="0" err="1"/>
              <a:t>bioinformatics.ca</a:t>
            </a:r>
            <a:r>
              <a:rPr lang="en-CA" dirty="0"/>
              <a:t> for an Intro to R bootcamp!</a:t>
            </a:r>
          </a:p>
        </p:txBody>
      </p:sp>
    </p:spTree>
    <p:extLst>
      <p:ext uri="{BB962C8B-B14F-4D97-AF65-F5344CB8AC3E}">
        <p14:creationId xmlns:p14="http://schemas.microsoft.com/office/powerpoint/2010/main" val="856188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0CA7-6720-4345-CD4F-AE64E927E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ANML – Adaptive Normalization by Maximum Likelihood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3182D-B62D-B2D3-FC70-196E46AC2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09181" y="1825627"/>
            <a:ext cx="3886200" cy="4351335"/>
          </a:xfrm>
        </p:spPr>
        <p:txBody>
          <a:bodyPr>
            <a:normAutofit fontScale="92500"/>
          </a:bodyPr>
          <a:lstStyle/>
          <a:p>
            <a:r>
              <a:rPr lang="en-CA" dirty="0" err="1"/>
              <a:t>Somalogic</a:t>
            </a:r>
            <a:r>
              <a:rPr lang="en-CA" dirty="0"/>
              <a:t> has a healthy US population reference</a:t>
            </a:r>
          </a:p>
          <a:p>
            <a:endParaRPr lang="en-CA" dirty="0"/>
          </a:p>
          <a:p>
            <a:r>
              <a:rPr lang="en-CA" dirty="0"/>
              <a:t>Analytes that are more than 2 SD from baseline are removed from scaling</a:t>
            </a:r>
          </a:p>
          <a:p>
            <a:endParaRPr lang="en-CA" dirty="0"/>
          </a:p>
          <a:p>
            <a:r>
              <a:rPr lang="en-CA" dirty="0"/>
              <a:t>Able to normalize samples over different times and sources</a:t>
            </a:r>
          </a:p>
        </p:txBody>
      </p:sp>
      <p:pic>
        <p:nvPicPr>
          <p:cNvPr id="15" name="Content Placeholder 14" descr="A diagram of a test&#10;&#10;Description automatically generated">
            <a:extLst>
              <a:ext uri="{FF2B5EF4-FFF2-40B4-BE49-F238E27FC236}">
                <a16:creationId xmlns:a16="http://schemas.microsoft.com/office/drawing/2014/main" id="{E2D8CFC7-B0A6-04F3-C9E4-244CC74835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200812"/>
            <a:ext cx="4909181" cy="3600964"/>
          </a:xfrm>
        </p:spPr>
      </p:pic>
    </p:spTree>
    <p:extLst>
      <p:ext uri="{BB962C8B-B14F-4D97-AF65-F5344CB8AC3E}">
        <p14:creationId xmlns:p14="http://schemas.microsoft.com/office/powerpoint/2010/main" val="2759574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FAD9-FFCE-1D74-13F8-393685F2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seq.10000.28?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FD515-3F78-D1C5-1ADD-DCBF18483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7"/>
            <a:ext cx="7886700" cy="4351335"/>
          </a:xfrm>
        </p:spPr>
        <p:txBody>
          <a:bodyPr/>
          <a:lstStyle/>
          <a:p>
            <a:r>
              <a:rPr lang="en-CA" dirty="0"/>
              <a:t>Go to: https://</a:t>
            </a:r>
            <a:r>
              <a:rPr lang="en-CA" dirty="0" err="1"/>
              <a:t>menu.somalogic.com</a:t>
            </a:r>
            <a:r>
              <a:rPr lang="en-CA" dirty="0"/>
              <a:t>/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endParaRPr lang="en-CA" dirty="0"/>
          </a:p>
          <a:p>
            <a:r>
              <a:rPr lang="en-CA" dirty="0"/>
              <a:t>What sequence is lactase?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9AB088-F459-8350-9513-ACAFDA5A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4497"/>
            <a:ext cx="9144000" cy="25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0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509B-88C5-39A4-8112-45D73880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Now let’s look at </a:t>
            </a:r>
            <a:r>
              <a:rPr lang="en-CA" dirty="0" err="1"/>
              <a:t>Olink’s</a:t>
            </a:r>
            <a:r>
              <a:rPr lang="en-CA" dirty="0"/>
              <a:t> data!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3F4C9-5A25-9FCD-43B1-36F37B72E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825627"/>
            <a:ext cx="7886700" cy="4351335"/>
          </a:xfrm>
        </p:spPr>
        <p:txBody>
          <a:bodyPr/>
          <a:lstStyle/>
          <a:p>
            <a:r>
              <a:rPr lang="en-CA" dirty="0"/>
              <a:t>Much simpler, comes in a csv format</a:t>
            </a:r>
          </a:p>
          <a:p>
            <a:r>
              <a:rPr lang="en-CA" dirty="0"/>
              <a:t>NPX is </a:t>
            </a:r>
            <a:r>
              <a:rPr lang="en-CA" i="1" dirty="0"/>
              <a:t>normalized protein expression </a:t>
            </a:r>
            <a:r>
              <a:rPr lang="en-CA" dirty="0"/>
              <a:t>- higher NPX means more protein</a:t>
            </a:r>
          </a:p>
          <a:p>
            <a:r>
              <a:rPr lang="en-CA" dirty="0"/>
              <a:t>Many times, the Uniprot info is given to you already!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7124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FB951-F40B-7149-68EB-487FB8A6E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1C91-DA05-7A87-1394-2AB0267C7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8" y="138412"/>
            <a:ext cx="7886700" cy="1325565"/>
          </a:xfrm>
        </p:spPr>
        <p:txBody>
          <a:bodyPr/>
          <a:lstStyle/>
          <a:p>
            <a:r>
              <a:rPr lang="en-US" sz="4400">
                <a:latin typeface="Helvetica"/>
                <a:cs typeface="Helvetica"/>
              </a:rPr>
              <a:t>Outline</a:t>
            </a:r>
            <a:endParaRPr lang="en-US" sz="4400">
              <a:latin typeface="Helvetica" pitchFamily="2" charset="0"/>
              <a:cs typeface="Helvetic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0BE1C1-C8E5-0284-C461-69209AC352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9138" y="1284514"/>
          <a:ext cx="8236212" cy="489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278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DB320-43DB-C236-68AC-5ECDD73D6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70D25-331B-BF0F-020C-D2C8FC54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Association Testing!</a:t>
            </a:r>
          </a:p>
        </p:txBody>
      </p:sp>
    </p:spTree>
    <p:extLst>
      <p:ext uri="{BB962C8B-B14F-4D97-AF65-F5344CB8AC3E}">
        <p14:creationId xmlns:p14="http://schemas.microsoft.com/office/powerpoint/2010/main" val="3504841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3A6D-9C65-D3FF-DE58-6B2C0F5B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association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A95DC-F986-4764-73C3-DCC8E4A64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Is there a relationship between two variables?</a:t>
            </a:r>
          </a:p>
          <a:p>
            <a:endParaRPr lang="en-CA" dirty="0"/>
          </a:p>
          <a:p>
            <a:r>
              <a:rPr lang="en-CA" dirty="0"/>
              <a:t>What are the different types of variables?</a:t>
            </a:r>
          </a:p>
        </p:txBody>
      </p:sp>
    </p:spTree>
    <p:extLst>
      <p:ext uri="{BB962C8B-B14F-4D97-AF65-F5344CB8AC3E}">
        <p14:creationId xmlns:p14="http://schemas.microsoft.com/office/powerpoint/2010/main" val="13082513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17407-158E-433E-7317-BA1373BDA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598B1-CD03-5254-9FAF-BAED0D61F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association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D9FF6-BA56-24B7-D167-4DB0EB52E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Is there a relationship between two variables?</a:t>
            </a:r>
          </a:p>
          <a:p>
            <a:endParaRPr lang="en-CA" dirty="0"/>
          </a:p>
          <a:p>
            <a:r>
              <a:rPr lang="en-CA" dirty="0"/>
              <a:t>What are the different types of variables?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94EF4E-32CB-B1E8-3781-D499FB2A39F9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705203"/>
          <a:ext cx="60960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263881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62667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09315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Categorical (Discrete)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611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Example (Phenotype)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Sex, Illness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Age, BMI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849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Example (Proteomics)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High/Low, Quartiles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Scaled Proteomics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36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89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5CE9-A3D4-3D94-8538-99C38E64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different types of association tests are there?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5E6E2-C71B-5AC2-2BEE-4C2E2F248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Correlation</a:t>
            </a:r>
          </a:p>
          <a:p>
            <a:pPr lvl="1"/>
            <a:r>
              <a:rPr lang="en-CA" dirty="0"/>
              <a:t>Useful for comparing two sets of continuous variables</a:t>
            </a:r>
          </a:p>
          <a:p>
            <a:pPr lvl="1"/>
            <a:endParaRPr lang="en-CA" dirty="0"/>
          </a:p>
          <a:p>
            <a:r>
              <a:rPr lang="en-CA" dirty="0"/>
              <a:t>Chi–square test</a:t>
            </a:r>
          </a:p>
          <a:p>
            <a:pPr lvl="1"/>
            <a:r>
              <a:rPr lang="en-CA" dirty="0"/>
              <a:t>Useful for comparing two sets of categorical variables</a:t>
            </a:r>
          </a:p>
          <a:p>
            <a:pPr lvl="1"/>
            <a:endParaRPr lang="en-CA" dirty="0"/>
          </a:p>
          <a:p>
            <a:r>
              <a:rPr lang="en-CA" dirty="0"/>
              <a:t>Student’s t-test</a:t>
            </a:r>
          </a:p>
          <a:p>
            <a:pPr lvl="1"/>
            <a:r>
              <a:rPr lang="en-CA" dirty="0"/>
              <a:t>Useful for comparing a continuous variable split by a categorical one</a:t>
            </a:r>
          </a:p>
        </p:txBody>
      </p:sp>
    </p:spTree>
    <p:extLst>
      <p:ext uri="{BB962C8B-B14F-4D97-AF65-F5344CB8AC3E}">
        <p14:creationId xmlns:p14="http://schemas.microsoft.com/office/powerpoint/2010/main" val="15957088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F1B6-32EE-0A6B-EF0F-AACCBC42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try some of them out!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06DDC-3D93-EC84-9AE3-AF3CA5463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Go back to the notebook!</a:t>
            </a:r>
          </a:p>
        </p:txBody>
      </p:sp>
    </p:spTree>
    <p:extLst>
      <p:ext uri="{BB962C8B-B14F-4D97-AF65-F5344CB8AC3E}">
        <p14:creationId xmlns:p14="http://schemas.microsoft.com/office/powerpoint/2010/main" val="3717927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2300-000C-0727-9FFE-9FAB421CC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Linear Regression!</a:t>
            </a:r>
          </a:p>
        </p:txBody>
      </p:sp>
      <p:pic>
        <p:nvPicPr>
          <p:cNvPr id="2050" name="Picture 2" descr="Example of Linear Regression in Real Life - GeeksforGeeks">
            <a:extLst>
              <a:ext uri="{FF2B5EF4-FFF2-40B4-BE49-F238E27FC236}">
                <a16:creationId xmlns:a16="http://schemas.microsoft.com/office/drawing/2014/main" id="{B1D32A5D-CDA3-D895-AEDF-D73B55D41A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43037"/>
            <a:ext cx="7800778" cy="489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B956D6-3F15-DD72-8DA7-FADB35AF3390}"/>
              </a:ext>
            </a:extLst>
          </p:cNvPr>
          <p:cNvSpPr txBox="1"/>
          <p:nvPr/>
        </p:nvSpPr>
        <p:spPr>
          <a:xfrm>
            <a:off x="0" y="6492877"/>
            <a:ext cx="5686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https://</a:t>
            </a:r>
            <a:r>
              <a:rPr lang="en-CA" sz="1200" dirty="0" err="1"/>
              <a:t>www.geeksforgeeks.org</a:t>
            </a:r>
            <a:r>
              <a:rPr lang="en-CA" sz="1200" dirty="0"/>
              <a:t>/machine-learning/linear-regression-real-life-examples/</a:t>
            </a:r>
          </a:p>
        </p:txBody>
      </p:sp>
    </p:spTree>
    <p:extLst>
      <p:ext uri="{BB962C8B-B14F-4D97-AF65-F5344CB8AC3E}">
        <p14:creationId xmlns:p14="http://schemas.microsoft.com/office/powerpoint/2010/main" val="3903737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0DB54-4DF0-083D-B995-6A791D04C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C0CB34-9511-4E13-759E-CF27D196205D}"/>
              </a:ext>
            </a:extLst>
          </p:cNvPr>
          <p:cNvSpPr txBox="1"/>
          <p:nvPr/>
        </p:nvSpPr>
        <p:spPr>
          <a:xfrm>
            <a:off x="468086" y="1349829"/>
            <a:ext cx="3375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/>
              <a:t>Upcoming Fall Series!</a:t>
            </a:r>
          </a:p>
        </p:txBody>
      </p:sp>
      <p:pic>
        <p:nvPicPr>
          <p:cNvPr id="3" name="Picture 2" descr="A close-up of a website&#10;&#10;AI-generated content may be incorrect.">
            <a:extLst>
              <a:ext uri="{FF2B5EF4-FFF2-40B4-BE49-F238E27FC236}">
                <a16:creationId xmlns:a16="http://schemas.microsoft.com/office/drawing/2014/main" id="{D843B301-5D97-7D2E-CEB4-6E5949CDA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9" y="1918689"/>
            <a:ext cx="6629174" cy="2576338"/>
          </a:xfrm>
          <a:prstGeom prst="rect">
            <a:avLst/>
          </a:prstGeom>
        </p:spPr>
      </p:pic>
      <p:pic>
        <p:nvPicPr>
          <p:cNvPr id="7" name="Picture 6" descr="A screenshot of a course outline&#10;&#10;AI-generated content may be incorrect.">
            <a:extLst>
              <a:ext uri="{FF2B5EF4-FFF2-40B4-BE49-F238E27FC236}">
                <a16:creationId xmlns:a16="http://schemas.microsoft.com/office/drawing/2014/main" id="{20D0B478-25E9-9D5A-1E80-8F49DF19C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6" y="2085012"/>
            <a:ext cx="5255400" cy="459740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49944D-61FC-3D00-F194-93F26CBAB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06858"/>
            <a:ext cx="4473517" cy="200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21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26EE-7984-5F3A-7439-642E19C9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65123"/>
            <a:ext cx="8829674" cy="1325565"/>
          </a:xfrm>
        </p:spPr>
        <p:txBody>
          <a:bodyPr>
            <a:normAutofit/>
          </a:bodyPr>
          <a:lstStyle/>
          <a:p>
            <a:r>
              <a:rPr lang="en-CA" sz="3200" dirty="0"/>
              <a:t>We can even use linear regression on a binary outcome!</a:t>
            </a:r>
          </a:p>
        </p:txBody>
      </p:sp>
      <p:pic>
        <p:nvPicPr>
          <p:cNvPr id="4" name="Picture 2" descr="Regression Modelling for Biostatistics 1 - 6 Interaction and Collinearity">
            <a:extLst>
              <a:ext uri="{FF2B5EF4-FFF2-40B4-BE49-F238E27FC236}">
                <a16:creationId xmlns:a16="http://schemas.microsoft.com/office/drawing/2014/main" id="{6E23E4AB-5A09-6E2E-345C-D42DBDAB8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35"/>
          <a:stretch>
            <a:fillRect/>
          </a:stretch>
        </p:blipFill>
        <p:spPr bwMode="auto">
          <a:xfrm>
            <a:off x="3468688" y="1474706"/>
            <a:ext cx="2235200" cy="501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071EFE-EF52-337E-762C-9238363E6A43}"/>
              </a:ext>
            </a:extLst>
          </p:cNvPr>
          <p:cNvSpPr txBox="1"/>
          <p:nvPr/>
        </p:nvSpPr>
        <p:spPr>
          <a:xfrm>
            <a:off x="0" y="6492877"/>
            <a:ext cx="5715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https://</a:t>
            </a:r>
            <a:r>
              <a:rPr lang="en-CA" sz="1200" dirty="0" err="1"/>
              <a:t>bookdown.org</a:t>
            </a:r>
            <a:r>
              <a:rPr lang="en-CA" sz="1200" dirty="0"/>
              <a:t>/</a:t>
            </a:r>
            <a:r>
              <a:rPr lang="en-CA" sz="1200" dirty="0" err="1"/>
              <a:t>stephane_heritier</a:t>
            </a:r>
            <a:r>
              <a:rPr lang="en-CA" sz="1200" dirty="0"/>
              <a:t>/RM1TEST/006-interaction_collinearity.html</a:t>
            </a:r>
          </a:p>
        </p:txBody>
      </p:sp>
    </p:spTree>
    <p:extLst>
      <p:ext uri="{BB962C8B-B14F-4D97-AF65-F5344CB8AC3E}">
        <p14:creationId xmlns:p14="http://schemas.microsoft.com/office/powerpoint/2010/main" val="1434571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9B24-71A2-90AC-88DB-01699A87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try out some basic linear regressions!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5881-0FC9-5127-AFA0-333576D6E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7087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8C739-D938-808D-855C-589953172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A8B76-F99D-88CB-96D8-49F79D15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if you have covariates?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4AC1-AC74-8329-253C-802742A90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Covariates are any variable that is possibly predictive of our outcome</a:t>
            </a:r>
          </a:p>
          <a:p>
            <a:endParaRPr lang="en-CA" dirty="0"/>
          </a:p>
          <a:p>
            <a:r>
              <a:rPr lang="en-CA" dirty="0"/>
              <a:t>They can also be confounders, mediators, or colliders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4BE09-EE3A-0E97-7194-25113DEFBCFD}"/>
              </a:ext>
            </a:extLst>
          </p:cNvPr>
          <p:cNvSpPr/>
          <p:nvPr/>
        </p:nvSpPr>
        <p:spPr>
          <a:xfrm>
            <a:off x="1283152" y="5284332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Exposure</a:t>
            </a:r>
          </a:p>
          <a:p>
            <a:pPr algn="ctr"/>
            <a:r>
              <a:rPr lang="en-CA" dirty="0"/>
              <a:t>(Heart Medication)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2B4DC5-0FEF-2752-4FF0-E41C237FB5F1}"/>
              </a:ext>
            </a:extLst>
          </p:cNvPr>
          <p:cNvSpPr/>
          <p:nvPr/>
        </p:nvSpPr>
        <p:spPr>
          <a:xfrm>
            <a:off x="6030685" y="5203370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Outcome</a:t>
            </a:r>
          </a:p>
          <a:p>
            <a:pPr algn="ctr"/>
            <a:r>
              <a:rPr lang="en-CA" dirty="0"/>
              <a:t>(Heart Disease)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27486-6CEB-2776-0270-F4E855A02B52}"/>
              </a:ext>
            </a:extLst>
          </p:cNvPr>
          <p:cNvSpPr/>
          <p:nvPr/>
        </p:nvSpPr>
        <p:spPr>
          <a:xfrm>
            <a:off x="3793671" y="3792990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Confounder</a:t>
            </a:r>
          </a:p>
          <a:p>
            <a:pPr algn="ctr"/>
            <a:r>
              <a:rPr lang="en-CA" dirty="0"/>
              <a:t>(Smoking Status)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BBDEC0-D98B-824F-E2B1-9E4EA2171820}"/>
              </a:ext>
            </a:extLst>
          </p:cNvPr>
          <p:cNvCxnSpPr>
            <a:stCxn id="6" idx="3"/>
            <a:endCxn id="5" idx="0"/>
          </p:cNvCxnSpPr>
          <p:nvPr/>
        </p:nvCxnSpPr>
        <p:spPr>
          <a:xfrm>
            <a:off x="5350329" y="4239305"/>
            <a:ext cx="1458685" cy="96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5B09EF-EAD7-E5D3-FB0A-40FFB5DC1DD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061481" y="4239305"/>
            <a:ext cx="1732190" cy="104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371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3D1D9-E331-2101-965A-7E216EB63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573A-C927-F37A-6790-15A40EEF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if you have covariates?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5B1D7-CD61-03F2-041F-E23F1376B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Covariates are any variable that is possibly predictive of our outcome</a:t>
            </a:r>
          </a:p>
          <a:p>
            <a:endParaRPr lang="en-CA" dirty="0"/>
          </a:p>
          <a:p>
            <a:r>
              <a:rPr lang="en-CA" dirty="0"/>
              <a:t>They can also be confounders, mediators, or colliders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1FA0C-D3F7-9715-00DA-64497186D163}"/>
              </a:ext>
            </a:extLst>
          </p:cNvPr>
          <p:cNvSpPr/>
          <p:nvPr/>
        </p:nvSpPr>
        <p:spPr>
          <a:xfrm>
            <a:off x="1283152" y="5284332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Exposure</a:t>
            </a:r>
          </a:p>
          <a:p>
            <a:pPr algn="ctr"/>
            <a:r>
              <a:rPr lang="en-CA" dirty="0"/>
              <a:t>(Heart Medication)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1E4F81-024B-903A-E74C-E62085ABEFEB}"/>
              </a:ext>
            </a:extLst>
          </p:cNvPr>
          <p:cNvSpPr/>
          <p:nvPr/>
        </p:nvSpPr>
        <p:spPr>
          <a:xfrm>
            <a:off x="6030685" y="5203370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Outcome</a:t>
            </a:r>
          </a:p>
          <a:p>
            <a:pPr algn="ctr"/>
            <a:r>
              <a:rPr lang="en-CA" dirty="0"/>
              <a:t>(Heart Disease)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9780C0-3F34-9417-ED9A-BEA41CA95F74}"/>
              </a:ext>
            </a:extLst>
          </p:cNvPr>
          <p:cNvSpPr/>
          <p:nvPr/>
        </p:nvSpPr>
        <p:spPr>
          <a:xfrm>
            <a:off x="3793671" y="3792990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Confounder</a:t>
            </a:r>
          </a:p>
          <a:p>
            <a:pPr algn="ctr"/>
            <a:r>
              <a:rPr lang="en-CA" dirty="0"/>
              <a:t>(Smoking Status)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8645E8-C3F5-2BC0-5069-AF1150BAE9C4}"/>
              </a:ext>
            </a:extLst>
          </p:cNvPr>
          <p:cNvCxnSpPr>
            <a:stCxn id="6" idx="3"/>
            <a:endCxn id="5" idx="0"/>
          </p:cNvCxnSpPr>
          <p:nvPr/>
        </p:nvCxnSpPr>
        <p:spPr>
          <a:xfrm>
            <a:off x="5350329" y="4239305"/>
            <a:ext cx="1458685" cy="96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20772C-7555-A543-A980-599664A834C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061481" y="4239305"/>
            <a:ext cx="1732190" cy="104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B6EC14B-56DF-D707-CD62-AD480B42091E}"/>
              </a:ext>
            </a:extLst>
          </p:cNvPr>
          <p:cNvSpPr/>
          <p:nvPr/>
        </p:nvSpPr>
        <p:spPr>
          <a:xfrm>
            <a:off x="1283152" y="2046514"/>
            <a:ext cx="6826705" cy="303711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could be its own entire workshop; for our purposes, we are going to deal with them in a simple way, but for the more complex problems, talk to a statistician!</a:t>
            </a:r>
          </a:p>
        </p:txBody>
      </p:sp>
    </p:spTree>
    <p:extLst>
      <p:ext uri="{BB962C8B-B14F-4D97-AF65-F5344CB8AC3E}">
        <p14:creationId xmlns:p14="http://schemas.microsoft.com/office/powerpoint/2010/main" val="757605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22FE1-0B4C-8791-194D-D8C55CEB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if you have a covariate?</a:t>
            </a:r>
          </a:p>
        </p:txBody>
      </p:sp>
      <p:pic>
        <p:nvPicPr>
          <p:cNvPr id="3074" name="Picture 2" descr="Regression Modelling for Biostatistics 1 - 6 Interaction and Collinearity">
            <a:extLst>
              <a:ext uri="{FF2B5EF4-FFF2-40B4-BE49-F238E27FC236}">
                <a16:creationId xmlns:a16="http://schemas.microsoft.com/office/drawing/2014/main" id="{A19EF67E-EF17-8D0C-6E2F-B58D6E927F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1474706"/>
            <a:ext cx="6356350" cy="501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6D6E0F-1F74-49F9-7780-ABE7A3A666D4}"/>
              </a:ext>
            </a:extLst>
          </p:cNvPr>
          <p:cNvSpPr txBox="1"/>
          <p:nvPr/>
        </p:nvSpPr>
        <p:spPr>
          <a:xfrm>
            <a:off x="0" y="6492877"/>
            <a:ext cx="5715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https://</a:t>
            </a:r>
            <a:r>
              <a:rPr lang="en-CA" sz="1200" dirty="0" err="1"/>
              <a:t>bookdown.org</a:t>
            </a:r>
            <a:r>
              <a:rPr lang="en-CA" sz="1200" dirty="0"/>
              <a:t>/</a:t>
            </a:r>
            <a:r>
              <a:rPr lang="en-CA" sz="1200" dirty="0" err="1"/>
              <a:t>stephane_heritier</a:t>
            </a:r>
            <a:r>
              <a:rPr lang="en-CA" sz="1200" dirty="0"/>
              <a:t>/RM1TEST/006-interaction_collinearity.html</a:t>
            </a:r>
          </a:p>
        </p:txBody>
      </p:sp>
    </p:spTree>
    <p:extLst>
      <p:ext uri="{BB962C8B-B14F-4D97-AF65-F5344CB8AC3E}">
        <p14:creationId xmlns:p14="http://schemas.microsoft.com/office/powerpoint/2010/main" val="41441944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29F7-27C7-4714-204E-14FB7A002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</p:spTree>
    <p:extLst>
      <p:ext uri="{BB962C8B-B14F-4D97-AF65-F5344CB8AC3E}">
        <p14:creationId xmlns:p14="http://schemas.microsoft.com/office/powerpoint/2010/main" val="556498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What does a p-value mean?</a:t>
            </a:r>
          </a:p>
          <a:p>
            <a:pPr marL="0" indent="0">
              <a:buNone/>
            </a:pPr>
            <a:br>
              <a:rPr lang="en-CA" dirty="0"/>
            </a:br>
            <a:r>
              <a:rPr lang="en-CA" dirty="0"/>
              <a:t>A p-value of 0.04 means…</a:t>
            </a:r>
            <a:br>
              <a:rPr lang="en-CA" dirty="0"/>
            </a:b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2835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What does a p-value mean?</a:t>
            </a:r>
          </a:p>
          <a:p>
            <a:pPr marL="0" indent="0">
              <a:buNone/>
            </a:pPr>
            <a:br>
              <a:rPr lang="en-CA" dirty="0"/>
            </a:br>
            <a:r>
              <a:rPr lang="en-CA" dirty="0"/>
              <a:t>A p-value of 0.04 means…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0.04 &lt; 0.05 </a:t>
            </a:r>
            <a:r>
              <a:rPr lang="en-CA" dirty="0">
                <a:sym typeface="Wingdings" pitchFamily="2" charset="2"/>
              </a:rPr>
              <a:t> Significant!</a:t>
            </a:r>
          </a:p>
          <a:p>
            <a:pPr marL="0" indent="0">
              <a:buNone/>
            </a:pPr>
            <a:endParaRPr lang="en-CA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CA" dirty="0">
                <a:sym typeface="Wingdings" pitchFamily="2" charset="2"/>
              </a:rPr>
              <a:t>Reject the null hypothesis!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5722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What does a p-value mean?</a:t>
            </a:r>
          </a:p>
          <a:p>
            <a:pPr marL="0" indent="0">
              <a:buNone/>
            </a:pPr>
            <a:br>
              <a:rPr lang="en-CA" dirty="0"/>
            </a:br>
            <a:r>
              <a:rPr lang="en-CA" dirty="0"/>
              <a:t>A p-value of 0.04 means…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0.04 &lt; 0.05 </a:t>
            </a:r>
            <a:r>
              <a:rPr lang="en-CA" dirty="0">
                <a:sym typeface="Wingdings" pitchFamily="2" charset="2"/>
              </a:rPr>
              <a:t> Reject the null hypothesis!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But what does it actually mean?</a:t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93438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What does a p-value mean?</a:t>
            </a:r>
          </a:p>
          <a:p>
            <a:pPr marL="0" indent="0">
              <a:buNone/>
            </a:pPr>
            <a:br>
              <a:rPr lang="en-CA" dirty="0"/>
            </a:br>
            <a:r>
              <a:rPr lang="en-CA" dirty="0"/>
              <a:t>A p-value of 0.04 means…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0.04 &lt; 0.05 </a:t>
            </a:r>
            <a:r>
              <a:rPr lang="en-CA" dirty="0">
                <a:sym typeface="Wingdings" pitchFamily="2" charset="2"/>
              </a:rPr>
              <a:t> Reject the null hypothesis!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But what does it actually mean?</a:t>
            </a:r>
            <a:br>
              <a:rPr lang="en-CA" dirty="0"/>
            </a:br>
            <a:br>
              <a:rPr lang="en-CA" dirty="0"/>
            </a:br>
            <a:r>
              <a:rPr lang="en-CA" dirty="0"/>
              <a:t>0.04 means that 4% of the time this result came from random chance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3910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6159F-8295-F863-C3C2-CE1859266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9D1607-AC16-AF4E-E85C-795DB6118EED}"/>
              </a:ext>
            </a:extLst>
          </p:cNvPr>
          <p:cNvSpPr txBox="1"/>
          <p:nvPr/>
        </p:nvSpPr>
        <p:spPr>
          <a:xfrm>
            <a:off x="468086" y="1349829"/>
            <a:ext cx="3375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/>
              <a:t>Upcoming Fall Series!</a:t>
            </a:r>
          </a:p>
        </p:txBody>
      </p:sp>
      <p:pic>
        <p:nvPicPr>
          <p:cNvPr id="3" name="Picture 2" descr="A close-up of a website&#10;&#10;AI-generated content may be incorrect.">
            <a:extLst>
              <a:ext uri="{FF2B5EF4-FFF2-40B4-BE49-F238E27FC236}">
                <a16:creationId xmlns:a16="http://schemas.microsoft.com/office/drawing/2014/main" id="{2A9F94F5-258B-85EE-1E5F-600FD04F9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9" y="1918689"/>
            <a:ext cx="6629174" cy="2576338"/>
          </a:xfrm>
          <a:prstGeom prst="rect">
            <a:avLst/>
          </a:prstGeom>
        </p:spPr>
      </p:pic>
      <p:pic>
        <p:nvPicPr>
          <p:cNvPr id="7" name="Picture 6" descr="A screenshot of a course outline&#10;&#10;AI-generated content may be incorrect.">
            <a:extLst>
              <a:ext uri="{FF2B5EF4-FFF2-40B4-BE49-F238E27FC236}">
                <a16:creationId xmlns:a16="http://schemas.microsoft.com/office/drawing/2014/main" id="{4ECC7749-A1D4-7839-1E17-8D8FFCAA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6" y="2085012"/>
            <a:ext cx="5255400" cy="459740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DD9A8C-1836-C428-B111-A82B04B31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06858"/>
            <a:ext cx="4473517" cy="20080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6A6AD1-07B5-22B4-5FF3-5D555BB2D95D}"/>
              </a:ext>
            </a:extLst>
          </p:cNvPr>
          <p:cNvSpPr/>
          <p:nvPr/>
        </p:nvSpPr>
        <p:spPr>
          <a:xfrm>
            <a:off x="1300162" y="3076408"/>
            <a:ext cx="6543675" cy="26146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An RNA-seq bootcamp is also in the works for the fall semester</a:t>
            </a:r>
          </a:p>
        </p:txBody>
      </p:sp>
    </p:spTree>
    <p:extLst>
      <p:ext uri="{BB962C8B-B14F-4D97-AF65-F5344CB8AC3E}">
        <p14:creationId xmlns:p14="http://schemas.microsoft.com/office/powerpoint/2010/main" val="5903490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If you have one or two p-values…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Not too bad, 0.05 is arbitrary anyways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Although you should keep in mind what 0.05 actually means.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29794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If you have one or two p-values…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Not too bad, 0.05 is arbitrary anyways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Although you should keep in mind what 0.05 actually means.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Would you trust a parachute if you were told that 1 out of every 20 didn’t open?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6353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4D2-0EA7-6D2A-6A4F-A43C15F4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happens when we test multiple comparisons?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CF3F8-6882-D544-E290-24CCCD0BB5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How do we control for this type of error?</a:t>
            </a:r>
          </a:p>
          <a:p>
            <a:endParaRPr lang="en-CA" dirty="0"/>
          </a:p>
          <a:p>
            <a:r>
              <a:rPr lang="en-CA" dirty="0"/>
              <a:t>Do you want to make sure you limit the number of False Positives?</a:t>
            </a:r>
          </a:p>
          <a:p>
            <a:endParaRPr lang="en-CA" dirty="0"/>
          </a:p>
          <a:p>
            <a:r>
              <a:rPr lang="en-CA" dirty="0"/>
              <a:t>Or are you more worried about False Negatives?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661875-9402-1071-A816-87F092BB1BF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37" y="2585977"/>
            <a:ext cx="4302363" cy="29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E91713-B42B-0293-E016-DDAA3899CA74}"/>
              </a:ext>
            </a:extLst>
          </p:cNvPr>
          <p:cNvSpPr txBox="1"/>
          <p:nvPr/>
        </p:nvSpPr>
        <p:spPr>
          <a:xfrm>
            <a:off x="555171" y="6270171"/>
            <a:ext cx="2866490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Lee &amp; Lee</a:t>
            </a:r>
            <a:r>
              <a:rPr lang="en-CA" dirty="0">
                <a:sym typeface="Wingdings" pitchFamily="2" charset="2"/>
              </a:rPr>
              <a:t> (PMID:30157585)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9342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14798-4590-B1AD-2464-AECB717B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08D32-0E6E-4B6B-B345-BE83559E56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3200" u="sng" dirty="0"/>
              <a:t>Type I Error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Also known as alpha (⍺)</a:t>
            </a:r>
          </a:p>
          <a:p>
            <a:endParaRPr lang="en-CA" dirty="0"/>
          </a:p>
          <a:p>
            <a:r>
              <a:rPr lang="en-CA" dirty="0"/>
              <a:t>Number of False Positives</a:t>
            </a:r>
          </a:p>
          <a:p>
            <a:endParaRPr lang="en-CA" dirty="0"/>
          </a:p>
          <a:p>
            <a:r>
              <a:rPr lang="en-CA" dirty="0"/>
              <a:t>You say something is significant when it is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E6F28-1338-596A-8ADE-656C9B7182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3200" u="sng" dirty="0"/>
              <a:t>Type II Error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Also known as beta (β)</a:t>
            </a:r>
          </a:p>
          <a:p>
            <a:endParaRPr lang="en-CA" dirty="0"/>
          </a:p>
          <a:p>
            <a:r>
              <a:rPr lang="en-CA" dirty="0"/>
              <a:t>Number of False Negatives</a:t>
            </a:r>
          </a:p>
          <a:p>
            <a:endParaRPr lang="en-CA" dirty="0"/>
          </a:p>
          <a:p>
            <a:r>
              <a:rPr lang="en-CA" dirty="0"/>
              <a:t>You say something is not significant when it is</a:t>
            </a:r>
          </a:p>
        </p:txBody>
      </p:sp>
    </p:spTree>
    <p:extLst>
      <p:ext uri="{BB962C8B-B14F-4D97-AF65-F5344CB8AC3E}">
        <p14:creationId xmlns:p14="http://schemas.microsoft.com/office/powerpoint/2010/main" val="24435779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/>
              <a:t>Bonferroni Correction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Arguably the “simplest” correction</a:t>
            </a:r>
          </a:p>
          <a:p>
            <a:endParaRPr lang="en-CA" dirty="0"/>
          </a:p>
          <a:p>
            <a:r>
              <a:rPr lang="en-CA" dirty="0"/>
              <a:t>You divide your significance (0.05) by the number of tests</a:t>
            </a:r>
          </a:p>
          <a:p>
            <a:endParaRPr lang="en-CA" dirty="0"/>
          </a:p>
          <a:p>
            <a:r>
              <a:rPr lang="en-CA" dirty="0"/>
              <a:t>There is also an R function – </a:t>
            </a:r>
            <a:r>
              <a:rPr lang="en-CA" dirty="0" err="1"/>
              <a:t>p.adjust</a:t>
            </a:r>
            <a:r>
              <a:rPr lang="en-CA" dirty="0"/>
              <a:t>(p, method = “</a:t>
            </a:r>
            <a:r>
              <a:rPr lang="en-CA" dirty="0" err="1">
                <a:latin typeface="inherit"/>
              </a:rPr>
              <a:t>b</a:t>
            </a:r>
            <a:r>
              <a:rPr lang="en-CA" dirty="0" err="1">
                <a:effectLst/>
                <a:latin typeface="inherit"/>
              </a:rPr>
              <a:t>onferroni</a:t>
            </a:r>
            <a:r>
              <a:rPr lang="en-CA" dirty="0">
                <a:effectLst/>
                <a:latin typeface="inherit"/>
              </a:rPr>
              <a:t>”</a:t>
            </a:r>
            <a:r>
              <a:rPr lang="en-CA" dirty="0"/>
              <a:t>)</a:t>
            </a:r>
          </a:p>
          <a:p>
            <a:endParaRPr lang="en-CA" dirty="0"/>
          </a:p>
          <a:p>
            <a:r>
              <a:rPr lang="en-CA" dirty="0"/>
              <a:t>If you have 100 tests, your new “minimum” p-value is 0.05/100 = 0.0005</a:t>
            </a:r>
          </a:p>
          <a:p>
            <a:endParaRPr lang="en-CA" dirty="0"/>
          </a:p>
          <a:p>
            <a:r>
              <a:rPr lang="en-CA" dirty="0"/>
              <a:t>Controls for Family Wise Error Rate – the chance of making 1 or more type I errors</a:t>
            </a:r>
          </a:p>
        </p:txBody>
      </p:sp>
    </p:spTree>
    <p:extLst>
      <p:ext uri="{BB962C8B-B14F-4D97-AF65-F5344CB8AC3E}">
        <p14:creationId xmlns:p14="http://schemas.microsoft.com/office/powerpoint/2010/main" val="11849790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Why not use the Bonferroni correction?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One of the main assumptions is: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Each test is independent to one another</a:t>
            </a:r>
            <a:br>
              <a:rPr lang="en-CA" dirty="0"/>
            </a:br>
            <a:br>
              <a:rPr lang="en-CA" dirty="0"/>
            </a:br>
            <a:r>
              <a:rPr lang="en-CA" dirty="0"/>
              <a:t>Let’s say you are looking at interleukin responses in a sample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00288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Why not use the Bonferroni correction?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8872DD-B2FB-03ED-6E3B-6CD9525A9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165386"/>
            <a:ext cx="7772400" cy="35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318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Why not use the Bonferroni correction?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8872DD-B2FB-03ED-6E3B-6CD9525A9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165386"/>
            <a:ext cx="7772400" cy="350203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257B45-5795-25ED-6E59-E52A7246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947" t="88120" r="16552"/>
          <a:stretch/>
        </p:blipFill>
        <p:spPr>
          <a:xfrm>
            <a:off x="772886" y="2228372"/>
            <a:ext cx="7402287" cy="240125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722416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Why not use the Bonferroni correction?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8872DD-B2FB-03ED-6E3B-6CD9525A9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165386"/>
            <a:ext cx="7772400" cy="350203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7E4E27-3087-1DCA-DB73-2E73C79E2C8D}"/>
              </a:ext>
            </a:extLst>
          </p:cNvPr>
          <p:cNvSpPr/>
          <p:nvPr/>
        </p:nvSpPr>
        <p:spPr>
          <a:xfrm>
            <a:off x="598714" y="2590800"/>
            <a:ext cx="8164286" cy="228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dirty="0"/>
              <a:t>When a correlation or association exists between tests, you increase the chance of a type II error</a:t>
            </a:r>
          </a:p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06962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 err="1"/>
              <a:t>Benjamini</a:t>
            </a:r>
            <a:r>
              <a:rPr lang="en-CA" dirty="0"/>
              <a:t>–Hochberg Procedure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Sometimes just called “FDR” – False Discovery Rate</a:t>
            </a:r>
          </a:p>
          <a:p>
            <a:endParaRPr lang="en-CA" dirty="0"/>
          </a:p>
          <a:p>
            <a:r>
              <a:rPr lang="en-CA" dirty="0"/>
              <a:t>Allows for a certain percentage of False Positives while limiting the number of False Negatives</a:t>
            </a:r>
          </a:p>
          <a:p>
            <a:endParaRPr lang="en-CA" dirty="0"/>
          </a:p>
          <a:p>
            <a:r>
              <a:rPr lang="en-CA" dirty="0"/>
              <a:t>Sorts the p-values in ascending order and reject the null hypothesis for the top “k” p-values</a:t>
            </a:r>
          </a:p>
          <a:p>
            <a:endParaRPr lang="en-CA" dirty="0"/>
          </a:p>
          <a:p>
            <a:r>
              <a:rPr lang="en-CA" dirty="0"/>
              <a:t>“k” is determined by a critical value - (</a:t>
            </a:r>
            <a:r>
              <a:rPr lang="en-CA" dirty="0" err="1"/>
              <a:t>i</a:t>
            </a:r>
            <a:r>
              <a:rPr lang="en-CA" dirty="0"/>
              <a:t>/m)Q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3814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469F5-1CB1-A0C5-A0AB-8C0E16D75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BB53-9B9C-129F-A1E3-EEB13FE2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8" y="138412"/>
            <a:ext cx="7886700" cy="1325565"/>
          </a:xfrm>
        </p:spPr>
        <p:txBody>
          <a:bodyPr/>
          <a:lstStyle/>
          <a:p>
            <a:r>
              <a:rPr lang="en-US" sz="4400">
                <a:latin typeface="Helvetica"/>
                <a:cs typeface="Helvetica"/>
              </a:rPr>
              <a:t>Outline</a:t>
            </a:r>
            <a:endParaRPr lang="en-US" sz="4400">
              <a:latin typeface="Helvetica" pitchFamily="2" charset="0"/>
              <a:cs typeface="Helvetic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A27F0F-8C8C-6393-22F8-096F6A0FF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2732647"/>
              </p:ext>
            </p:extLst>
          </p:nvPr>
        </p:nvGraphicFramePr>
        <p:xfrm>
          <a:off x="279138" y="1284514"/>
          <a:ext cx="8236212" cy="489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97402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sz="3000" dirty="0" err="1"/>
              <a:t>Benjamini</a:t>
            </a:r>
            <a:r>
              <a:rPr lang="en-CA" sz="3000" dirty="0"/>
              <a:t>–Hochberg Procedure</a:t>
            </a:r>
          </a:p>
          <a:p>
            <a:pPr marL="0" indent="0">
              <a:buNone/>
            </a:pPr>
            <a:endParaRPr lang="en-CA" sz="3000" dirty="0"/>
          </a:p>
          <a:p>
            <a:r>
              <a:rPr lang="en-CA" sz="3000" dirty="0"/>
              <a:t>R has a built in function – </a:t>
            </a:r>
            <a:r>
              <a:rPr lang="en-CA" sz="3000" dirty="0" err="1"/>
              <a:t>p.adjust</a:t>
            </a:r>
            <a:r>
              <a:rPr lang="en-CA" sz="3000" dirty="0"/>
              <a:t>(p, method = “BH”)</a:t>
            </a:r>
          </a:p>
          <a:p>
            <a:endParaRPr lang="en-CA" sz="3000" dirty="0"/>
          </a:p>
          <a:p>
            <a:r>
              <a:rPr lang="en-CA" sz="3000" dirty="0"/>
              <a:t>BH allows for positive dependence between your comparisons</a:t>
            </a:r>
          </a:p>
          <a:p>
            <a:endParaRPr lang="en-CA" sz="3000" dirty="0"/>
          </a:p>
          <a:p>
            <a:r>
              <a:rPr lang="en-CA" sz="3000" dirty="0"/>
              <a:t>If your dataset has a lot of negative dependence – look into other comparisons</a:t>
            </a:r>
          </a:p>
          <a:p>
            <a:endParaRPr lang="en-CA" dirty="0"/>
          </a:p>
          <a:p>
            <a:r>
              <a:rPr lang="en-CA" sz="2200" dirty="0"/>
              <a:t>A really interesting </a:t>
            </a:r>
            <a:r>
              <a:rPr lang="en-CA" sz="2200" dirty="0" err="1"/>
              <a:t>arxiv</a:t>
            </a:r>
            <a:r>
              <a:rPr lang="en-CA" sz="2200" dirty="0"/>
              <a:t> paper claims that using BH with negative dependence only inflates FDR by a constant factor</a:t>
            </a:r>
          </a:p>
        </p:txBody>
      </p:sp>
    </p:spTree>
    <p:extLst>
      <p:ext uri="{BB962C8B-B14F-4D97-AF65-F5344CB8AC3E}">
        <p14:creationId xmlns:p14="http://schemas.microsoft.com/office/powerpoint/2010/main" val="21981997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80BB5-4518-2D24-099F-8758C817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Types of MC 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68B33-9CB1-BB33-D4D3-8B9C24F227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Bonferroni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Simple</a:t>
            </a:r>
          </a:p>
          <a:p>
            <a:endParaRPr lang="en-CA" dirty="0"/>
          </a:p>
          <a:p>
            <a:r>
              <a:rPr lang="en-CA" dirty="0"/>
              <a:t>Very Conservative</a:t>
            </a:r>
          </a:p>
          <a:p>
            <a:endParaRPr lang="en-CA" dirty="0"/>
          </a:p>
          <a:p>
            <a:r>
              <a:rPr lang="en-CA" dirty="0"/>
              <a:t>Corrects for Family Wise Error Rate (FWER)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6C0D6-9362-7AA0-43D6-891424BC8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err="1"/>
              <a:t>Benjamini</a:t>
            </a:r>
            <a:r>
              <a:rPr lang="en-CA" dirty="0"/>
              <a:t>–Hochberg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Harder to calculate</a:t>
            </a:r>
          </a:p>
          <a:p>
            <a:endParaRPr lang="en-CA" dirty="0"/>
          </a:p>
          <a:p>
            <a:r>
              <a:rPr lang="en-CA" dirty="0"/>
              <a:t>Gives you more power</a:t>
            </a:r>
          </a:p>
          <a:p>
            <a:endParaRPr lang="en-CA" dirty="0"/>
          </a:p>
          <a:p>
            <a:r>
              <a:rPr lang="en-CA" dirty="0"/>
              <a:t>Corrects for False Discovery Rate (FDR)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89350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D5204-EC9D-99FC-DE28-31ABA3DD5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3EDF-6468-951C-3CE4-3192A1D3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8" y="138412"/>
            <a:ext cx="7886700" cy="1325565"/>
          </a:xfrm>
        </p:spPr>
        <p:txBody>
          <a:bodyPr/>
          <a:lstStyle/>
          <a:p>
            <a:r>
              <a:rPr lang="en-US" sz="4400">
                <a:latin typeface="Helvetica"/>
                <a:cs typeface="Helvetica"/>
              </a:rPr>
              <a:t>Outline</a:t>
            </a:r>
            <a:endParaRPr lang="en-US" sz="4400">
              <a:latin typeface="Helvetica" pitchFamily="2" charset="0"/>
              <a:cs typeface="Helvetic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E303C0-554B-48BD-1F0F-90E8E503E4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9138" y="1284514"/>
          <a:ext cx="8236212" cy="489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14414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C0B4-CDF7-30F2-EF82-D246CF266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Protein Quantitative Trait Loci</a:t>
            </a:r>
          </a:p>
        </p:txBody>
      </p:sp>
    </p:spTree>
    <p:extLst>
      <p:ext uri="{BB962C8B-B14F-4D97-AF65-F5344CB8AC3E}">
        <p14:creationId xmlns:p14="http://schemas.microsoft.com/office/powerpoint/2010/main" val="31670919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6FE5-5B05-1559-61F6-3967939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</a:t>
            </a:r>
            <a:r>
              <a:rPr lang="en-CA" dirty="0" err="1"/>
              <a:t>pQTL</a:t>
            </a:r>
            <a:r>
              <a:rPr lang="en-CA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4DF4E-B364-5247-4D1B-0332A59A8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locus or spot on the genome that has an impact (increases or decreases) on a quantitative trait</a:t>
            </a:r>
          </a:p>
          <a:p>
            <a:pPr lvl="1"/>
            <a:r>
              <a:rPr lang="en-CA" dirty="0"/>
              <a:t>In this case, protein levels</a:t>
            </a:r>
          </a:p>
          <a:p>
            <a:endParaRPr lang="en-CA" dirty="0"/>
          </a:p>
          <a:p>
            <a:r>
              <a:rPr lang="en-CA" dirty="0"/>
              <a:t>There are two types of </a:t>
            </a:r>
            <a:r>
              <a:rPr lang="en-CA" dirty="0" err="1"/>
              <a:t>pQTLs</a:t>
            </a:r>
            <a:r>
              <a:rPr lang="en-CA" dirty="0"/>
              <a:t>: cis and trans</a:t>
            </a:r>
          </a:p>
          <a:p>
            <a:endParaRPr lang="en-CA" dirty="0"/>
          </a:p>
          <a:p>
            <a:r>
              <a:rPr lang="en-CA" dirty="0"/>
              <a:t>This is in essence: a protein GWAS</a:t>
            </a:r>
          </a:p>
        </p:txBody>
      </p:sp>
    </p:spTree>
    <p:extLst>
      <p:ext uri="{BB962C8B-B14F-4D97-AF65-F5344CB8AC3E}">
        <p14:creationId xmlns:p14="http://schemas.microsoft.com/office/powerpoint/2010/main" val="3533789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F48AC-B95C-0B32-2627-1AB48FF7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21" y="1131094"/>
            <a:ext cx="8292929" cy="994172"/>
          </a:xfrm>
        </p:spPr>
        <p:txBody>
          <a:bodyPr>
            <a:normAutofit fontScale="90000"/>
          </a:bodyPr>
          <a:lstStyle/>
          <a:p>
            <a:r>
              <a:rPr lang="en-CA" dirty="0"/>
              <a:t>What is a protein quantitative trait locus (</a:t>
            </a:r>
            <a:r>
              <a:rPr lang="en-CA" dirty="0" err="1"/>
              <a:t>pQTL</a:t>
            </a:r>
            <a:r>
              <a:rPr lang="en-CA" dirty="0"/>
              <a:t>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37E4A-DA44-69B3-8F67-1D614B93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2F752A9-974D-FC49-BCC2-0ABFC0D28B55}" type="slidenum">
              <a:rPr lang="en-CA" smtClean="0"/>
              <a:pPr/>
              <a:t>75</a:t>
            </a:fld>
            <a:endParaRPr lang="en-US" dirty="0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A670CE12-D5FC-A5EE-1ADF-A806885B8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" y="2546949"/>
            <a:ext cx="3144458" cy="331996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DF6242-A152-F419-BC3D-ACC2ECCF5612}"/>
              </a:ext>
            </a:extLst>
          </p:cNvPr>
          <p:cNvCxnSpPr/>
          <p:nvPr/>
        </p:nvCxnSpPr>
        <p:spPr>
          <a:xfrm>
            <a:off x="3726180" y="3280410"/>
            <a:ext cx="27203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EB012C9-9AB7-1622-8B8E-E2768B43DF29}"/>
              </a:ext>
            </a:extLst>
          </p:cNvPr>
          <p:cNvSpPr/>
          <p:nvPr/>
        </p:nvSpPr>
        <p:spPr>
          <a:xfrm>
            <a:off x="4171950" y="3028950"/>
            <a:ext cx="1897380" cy="537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1" dirty="0"/>
              <a:t>Gene 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415D93-5010-C848-B9AA-35646D4029F1}"/>
              </a:ext>
            </a:extLst>
          </p:cNvPr>
          <p:cNvCxnSpPr/>
          <p:nvPr/>
        </p:nvCxnSpPr>
        <p:spPr>
          <a:xfrm flipV="1">
            <a:off x="4560570" y="3657600"/>
            <a:ext cx="0" cy="297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F722B4-6907-9D7E-938A-46A833C0E1DE}"/>
              </a:ext>
            </a:extLst>
          </p:cNvPr>
          <p:cNvSpPr txBox="1"/>
          <p:nvPr/>
        </p:nvSpPr>
        <p:spPr>
          <a:xfrm>
            <a:off x="4368699" y="4046220"/>
            <a:ext cx="437940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351" dirty="0"/>
              <a:t>A/T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82A821-F862-BA0A-3808-2E6E8DED95ED}"/>
              </a:ext>
            </a:extLst>
          </p:cNvPr>
          <p:cNvSpPr/>
          <p:nvPr/>
        </p:nvSpPr>
        <p:spPr>
          <a:xfrm>
            <a:off x="6669119" y="2937510"/>
            <a:ext cx="1603058" cy="628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1" dirty="0"/>
              <a:t>Protein X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771ED87E-FE98-D494-1C66-EDE6B87CABC7}"/>
              </a:ext>
            </a:extLst>
          </p:cNvPr>
          <p:cNvSpPr/>
          <p:nvPr/>
        </p:nvSpPr>
        <p:spPr>
          <a:xfrm rot="10800000">
            <a:off x="8515350" y="4545711"/>
            <a:ext cx="217170" cy="7315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D761BA-5C48-802B-AEB2-751AFF61392C}"/>
              </a:ext>
            </a:extLst>
          </p:cNvPr>
          <p:cNvSpPr txBox="1"/>
          <p:nvPr/>
        </p:nvSpPr>
        <p:spPr>
          <a:xfrm>
            <a:off x="6069331" y="2554979"/>
            <a:ext cx="785023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351" dirty="0"/>
              <a:t>Cis </a:t>
            </a:r>
            <a:r>
              <a:rPr lang="en-CA" sz="1351" dirty="0" err="1"/>
              <a:t>pQTL</a:t>
            </a:r>
            <a:endParaRPr lang="en-CA" sz="135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8135C6-F097-EACC-9AE3-EF6B8073D4C6}"/>
              </a:ext>
            </a:extLst>
          </p:cNvPr>
          <p:cNvSpPr txBox="1"/>
          <p:nvPr/>
        </p:nvSpPr>
        <p:spPr>
          <a:xfrm>
            <a:off x="5994189" y="4186749"/>
            <a:ext cx="958276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351" dirty="0"/>
              <a:t>Trans </a:t>
            </a:r>
            <a:r>
              <a:rPr lang="en-CA" sz="1351" dirty="0" err="1"/>
              <a:t>pQTL</a:t>
            </a:r>
            <a:endParaRPr lang="en-CA" sz="135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83C821-2496-C904-C6C8-228CC7AAFB70}"/>
              </a:ext>
            </a:extLst>
          </p:cNvPr>
          <p:cNvCxnSpPr/>
          <p:nvPr/>
        </p:nvCxnSpPr>
        <p:spPr>
          <a:xfrm>
            <a:off x="3726180" y="4991481"/>
            <a:ext cx="27203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6CF5DA1-F513-E225-4101-67FE3563FF57}"/>
              </a:ext>
            </a:extLst>
          </p:cNvPr>
          <p:cNvSpPr/>
          <p:nvPr/>
        </p:nvSpPr>
        <p:spPr>
          <a:xfrm>
            <a:off x="4171950" y="4740021"/>
            <a:ext cx="1897380" cy="5372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1" dirty="0"/>
              <a:t>Gene 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B842CD-908B-EE8D-BBA4-8247ADDDA6BD}"/>
              </a:ext>
            </a:extLst>
          </p:cNvPr>
          <p:cNvCxnSpPr/>
          <p:nvPr/>
        </p:nvCxnSpPr>
        <p:spPr>
          <a:xfrm flipV="1">
            <a:off x="3897630" y="5277231"/>
            <a:ext cx="0" cy="297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BBD598-F72F-3E7F-1B54-AE1DEAE82CA7}"/>
              </a:ext>
            </a:extLst>
          </p:cNvPr>
          <p:cNvSpPr txBox="1"/>
          <p:nvPr/>
        </p:nvSpPr>
        <p:spPr>
          <a:xfrm>
            <a:off x="3726180" y="5589913"/>
            <a:ext cx="420884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351" dirty="0"/>
              <a:t>T/C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1E457B3-675D-EE71-D6ED-9FA55E2706FF}"/>
              </a:ext>
            </a:extLst>
          </p:cNvPr>
          <p:cNvSpPr/>
          <p:nvPr/>
        </p:nvSpPr>
        <p:spPr>
          <a:xfrm>
            <a:off x="6669119" y="4677156"/>
            <a:ext cx="1603058" cy="628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1" dirty="0"/>
              <a:t>Protein X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E661AA3E-5526-4CB8-7732-A1374C3C3CC7}"/>
              </a:ext>
            </a:extLst>
          </p:cNvPr>
          <p:cNvSpPr/>
          <p:nvPr/>
        </p:nvSpPr>
        <p:spPr>
          <a:xfrm>
            <a:off x="8494776" y="2855189"/>
            <a:ext cx="217170" cy="7315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1"/>
          </a:p>
        </p:txBody>
      </p:sp>
    </p:spTree>
    <p:extLst>
      <p:ext uri="{BB962C8B-B14F-4D97-AF65-F5344CB8AC3E}">
        <p14:creationId xmlns:p14="http://schemas.microsoft.com/office/powerpoint/2010/main" val="19313676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F37D-C741-357C-A7B8-10F8C3F2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to go about finding </a:t>
            </a:r>
            <a:r>
              <a:rPr lang="en-CA" dirty="0" err="1"/>
              <a:t>pQTLs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2C13-CF62-3B28-ADE5-0FCE6A027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You need a cohort with both genetic sequencing AND proteomic information</a:t>
            </a:r>
          </a:p>
          <a:p>
            <a:endParaRPr lang="en-CA" dirty="0"/>
          </a:p>
          <a:p>
            <a:r>
              <a:rPr lang="en-CA" dirty="0"/>
              <a:t>For the purposes of this workshop, you will be provided with a fake set of genetic data</a:t>
            </a:r>
          </a:p>
          <a:p>
            <a:endParaRPr lang="en-CA" dirty="0"/>
          </a:p>
          <a:p>
            <a:r>
              <a:rPr lang="en-CA" dirty="0"/>
              <a:t>We will be using PLINK for our analysis but there’s tons of software that allow you to conduct association testing</a:t>
            </a:r>
          </a:p>
        </p:txBody>
      </p:sp>
    </p:spTree>
    <p:extLst>
      <p:ext uri="{BB962C8B-B14F-4D97-AF65-F5344CB8AC3E}">
        <p14:creationId xmlns:p14="http://schemas.microsoft.com/office/powerpoint/2010/main" val="2465822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AC904-9BE9-1A5E-6317-7ACFB1057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continuous phenotype GWAS?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47B39-E12D-0253-0848-F6E7D15714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This is a set of linear regressions based on every SNP(single-nucleotide polymorphism) of the genome</a:t>
                </a:r>
              </a:p>
              <a:p>
                <a:r>
                  <a:rPr lang="en-CA" dirty="0"/>
                  <a:t>We can then, just as before, associate a beta or effect size and resulting p-value to each SNP</a:t>
                </a:r>
              </a:p>
              <a:p>
                <a:r>
                  <a:rPr lang="en-CA" dirty="0"/>
                  <a:t>We normally then deal with multiple comparisons by using the new arbitrary threshold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5 ×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endParaRPr lang="en-CA" dirty="0"/>
              </a:p>
              <a:p>
                <a:pPr lvl="1"/>
                <a:r>
                  <a:rPr lang="en-CA" dirty="0"/>
                  <a:t>This is from a Bonferroni correction of a million independent SNPs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47B39-E12D-0253-0848-F6E7D15714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0152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3A6E-D252-95AB-045E-2A7D05513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Genetic File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B0C9-8427-0350-8D0B-441B7B063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We will be using PLINK 1.9 as our software of choice and its resulting file formats</a:t>
            </a:r>
          </a:p>
          <a:p>
            <a:endParaRPr lang="en-CA" dirty="0"/>
          </a:p>
          <a:p>
            <a:r>
              <a:rPr lang="en-CA" dirty="0"/>
              <a:t>.bed file</a:t>
            </a:r>
          </a:p>
          <a:p>
            <a:pPr lvl="1"/>
            <a:r>
              <a:rPr lang="en-CA" dirty="0"/>
              <a:t>Binary representation of the genotype calls</a:t>
            </a:r>
          </a:p>
          <a:p>
            <a:r>
              <a:rPr lang="en-CA" dirty="0"/>
              <a:t>.fam file</a:t>
            </a:r>
          </a:p>
          <a:p>
            <a:pPr lvl="1"/>
            <a:r>
              <a:rPr lang="en-CA" dirty="0"/>
              <a:t>Text file describing the samples or participants in the bed file (Family ID, Sample ID, Sex, and phenotype value)</a:t>
            </a:r>
          </a:p>
          <a:p>
            <a:r>
              <a:rPr lang="en-CA" dirty="0"/>
              <a:t>.</a:t>
            </a:r>
            <a:r>
              <a:rPr lang="en-CA" dirty="0" err="1"/>
              <a:t>bim</a:t>
            </a:r>
            <a:r>
              <a:rPr lang="en-CA" dirty="0"/>
              <a:t> file</a:t>
            </a:r>
          </a:p>
          <a:p>
            <a:pPr lvl="1"/>
            <a:r>
              <a:rPr lang="en-CA" dirty="0"/>
              <a:t>Text file describing the variants in the bed file (Chromosome,  ID, position/coordinates, and alleles)</a:t>
            </a:r>
          </a:p>
        </p:txBody>
      </p:sp>
    </p:spTree>
    <p:extLst>
      <p:ext uri="{BB962C8B-B14F-4D97-AF65-F5344CB8AC3E}">
        <p14:creationId xmlns:p14="http://schemas.microsoft.com/office/powerpoint/2010/main" val="10196401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A9120-E4A0-FD94-DA01-4F06B8F5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 a forewarning: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E3A60-C267-A3CC-EFCD-B05B24E58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workshop is not designed to teach you how to QC, merge, run a PCA, or even LD prune your genetic datasets</a:t>
            </a:r>
          </a:p>
          <a:p>
            <a:endParaRPr lang="en-CA" dirty="0"/>
          </a:p>
          <a:p>
            <a:pPr lvl="1"/>
            <a:r>
              <a:rPr lang="en-CA" dirty="0"/>
              <a:t>We have another workshop called “Data Processing for Genetics” which will cover that in depth.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This toy dataset will give you an unrealistic result but will show you the steps to run actual data.</a:t>
            </a:r>
          </a:p>
        </p:txBody>
      </p:sp>
    </p:spTree>
    <p:extLst>
      <p:ext uri="{BB962C8B-B14F-4D97-AF65-F5344CB8AC3E}">
        <p14:creationId xmlns:p14="http://schemas.microsoft.com/office/powerpoint/2010/main" val="3348299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F7CA-38F8-D8EF-41B3-1ADEF785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But first!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311EE-88E6-9EDD-BAAA-F0866277B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Does everyone have </a:t>
            </a:r>
            <a:r>
              <a:rPr lang="en-CA" dirty="0" err="1"/>
              <a:t>Rstudio</a:t>
            </a:r>
            <a:r>
              <a:rPr lang="en-CA" dirty="0"/>
              <a:t> working and R working?</a:t>
            </a:r>
          </a:p>
          <a:p>
            <a:endParaRPr lang="en-CA" dirty="0"/>
          </a:p>
          <a:p>
            <a:r>
              <a:rPr lang="en-CA" dirty="0"/>
              <a:t>Can you access the </a:t>
            </a:r>
            <a:r>
              <a:rPr lang="en-CA" dirty="0" err="1"/>
              <a:t>Rmarkdown</a:t>
            </a:r>
            <a:r>
              <a:rPr lang="en-CA" dirty="0"/>
              <a:t> (.</a:t>
            </a:r>
            <a:r>
              <a:rPr lang="en-CA" dirty="0" err="1"/>
              <a:t>Rmd</a:t>
            </a:r>
            <a:r>
              <a:rPr lang="en-CA" dirty="0"/>
              <a:t>) file?</a:t>
            </a:r>
          </a:p>
          <a:p>
            <a:endParaRPr lang="en-CA" dirty="0"/>
          </a:p>
          <a:p>
            <a:r>
              <a:rPr lang="en-CA" dirty="0"/>
              <a:t>Can you access the data files associated with this workshop?</a:t>
            </a:r>
          </a:p>
        </p:txBody>
      </p:sp>
    </p:spTree>
    <p:extLst>
      <p:ext uri="{BB962C8B-B14F-4D97-AF65-F5344CB8AC3E}">
        <p14:creationId xmlns:p14="http://schemas.microsoft.com/office/powerpoint/2010/main" val="26550087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66004-2026-6C0A-80AF-22756D3DE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Scaling pt.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F89C-CE13-2B9C-0D24-226AF61C3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One of the things we can do to ensure that all of our phenotypes are normally distributed is to scale with Rank Inverse Normal Transformation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4520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E0246-47A2-5DBD-5721-4F5DBA07F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5E43-5FCD-243F-4B97-5EDCD4A0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Scaling pt.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72D33-2031-D1E4-A915-2334F14C5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One of the things we can do to ensure that all of our phenotypes are normally distributed is to scale with Rank Inverse Normal Transformation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968DAF3-BD98-E8E9-7638-7C92B911E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56" y="3171033"/>
            <a:ext cx="6643687" cy="332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5145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F64D7-BBCA-CBEA-F2AC-4241BBBE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PLINK Installation and First-time running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805B3F-D0CF-8B62-4351-71C1EA1FA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156" y="2170114"/>
            <a:ext cx="495898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8C6A7A-FB1E-3B6D-77AD-BAA5C12016E2}"/>
              </a:ext>
            </a:extLst>
          </p:cNvPr>
          <p:cNvSpPr txBox="1"/>
          <p:nvPr/>
        </p:nvSpPr>
        <p:spPr>
          <a:xfrm>
            <a:off x="2043113" y="1800654"/>
            <a:ext cx="1010277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For Mac:</a:t>
            </a:r>
          </a:p>
        </p:txBody>
      </p:sp>
    </p:spTree>
    <p:extLst>
      <p:ext uri="{BB962C8B-B14F-4D97-AF65-F5344CB8AC3E}">
        <p14:creationId xmlns:p14="http://schemas.microsoft.com/office/powerpoint/2010/main" val="25973548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7CE47-D776-6711-CFE9-DEA478DD4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A06C-8CE5-8167-1F15-46108894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PLINK Installation and First-time running</a:t>
            </a:r>
          </a:p>
        </p:txBody>
      </p:sp>
      <p:pic>
        <p:nvPicPr>
          <p:cNvPr id="8" name="Picture 7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A6893A3A-ADA4-B831-061F-23450A0A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93900"/>
            <a:ext cx="7772400" cy="37109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6400A6-16FD-2F3C-1238-C503765A53BA}"/>
              </a:ext>
            </a:extLst>
          </p:cNvPr>
          <p:cNvSpPr txBox="1"/>
          <p:nvPr/>
        </p:nvSpPr>
        <p:spPr>
          <a:xfrm>
            <a:off x="2835851" y="5823310"/>
            <a:ext cx="3472297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You should see something like this!</a:t>
            </a:r>
          </a:p>
        </p:txBody>
      </p:sp>
    </p:spTree>
    <p:extLst>
      <p:ext uri="{BB962C8B-B14F-4D97-AF65-F5344CB8AC3E}">
        <p14:creationId xmlns:p14="http://schemas.microsoft.com/office/powerpoint/2010/main" val="6434052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CE70-58ED-8EBD-B67E-17052D7A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24936-86C3-900B-A683-78F77D38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GWAS results are not causal results!</a:t>
            </a:r>
          </a:p>
          <a:p>
            <a:endParaRPr lang="en-CA" dirty="0"/>
          </a:p>
          <a:p>
            <a:r>
              <a:rPr lang="en-CA" dirty="0"/>
              <a:t>We still need to say “associated with”</a:t>
            </a:r>
          </a:p>
          <a:p>
            <a:endParaRPr lang="en-CA" dirty="0"/>
          </a:p>
          <a:p>
            <a:r>
              <a:rPr lang="en-CA" dirty="0"/>
              <a:t>Unless the SNP itself has already been proven to be deleterious clinically.</a:t>
            </a:r>
          </a:p>
        </p:txBody>
      </p:sp>
    </p:spTree>
    <p:extLst>
      <p:ext uri="{BB962C8B-B14F-4D97-AF65-F5344CB8AC3E}">
        <p14:creationId xmlns:p14="http://schemas.microsoft.com/office/powerpoint/2010/main" val="27788267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1AFF-4332-5142-F260-0721691B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C5F84-EA76-F293-F53C-48F17FCB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 have talked about different types of Proteomics</a:t>
            </a:r>
          </a:p>
          <a:p>
            <a:r>
              <a:rPr lang="en-CA" dirty="0"/>
              <a:t>We discussed the data formatting for both </a:t>
            </a:r>
            <a:r>
              <a:rPr lang="en-CA" dirty="0" err="1"/>
              <a:t>Somalogic</a:t>
            </a:r>
            <a:r>
              <a:rPr lang="en-CA" dirty="0"/>
              <a:t> and </a:t>
            </a:r>
            <a:r>
              <a:rPr lang="en-CA" dirty="0" err="1"/>
              <a:t>Olink</a:t>
            </a:r>
            <a:endParaRPr lang="en-CA" dirty="0"/>
          </a:p>
          <a:p>
            <a:r>
              <a:rPr lang="en-CA" dirty="0"/>
              <a:t>We discussed how scaling your phenotypes impacts your analysis</a:t>
            </a:r>
          </a:p>
          <a:p>
            <a:r>
              <a:rPr lang="en-CA" dirty="0"/>
              <a:t>We did some basic association tests</a:t>
            </a:r>
          </a:p>
          <a:p>
            <a:r>
              <a:rPr lang="en-CA" dirty="0"/>
              <a:t>Discussed what happens when you conduct multiple comparisons</a:t>
            </a:r>
          </a:p>
          <a:p>
            <a:r>
              <a:rPr lang="en-CA" dirty="0"/>
              <a:t>Discuss how to find and annotate </a:t>
            </a:r>
            <a:r>
              <a:rPr lang="en-CA" dirty="0" err="1"/>
              <a:t>pQTLs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48774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DE7B-F6E0-3F35-CA16-9CBD538BD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latin typeface="Helvetica" pitchFamily="2" charset="0"/>
              </a:rPr>
              <a:t>Thank you for attending!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CD7EF-C880-CBCD-398D-7E3BB5D5062C}"/>
              </a:ext>
            </a:extLst>
          </p:cNvPr>
          <p:cNvSpPr txBox="1"/>
          <p:nvPr/>
        </p:nvSpPr>
        <p:spPr>
          <a:xfrm>
            <a:off x="540553" y="5081109"/>
            <a:ext cx="22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 algn="ctr"/>
            <a:r>
              <a:rPr lang="en-CA" sz="1600">
                <a:latin typeface="Helvetica" pitchFamily="2" charset="0"/>
              </a:rPr>
              <a:t>Scan the QR code to confirm you attended today’s workshop.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9A3F8-F204-0C4B-8C60-EB9078FAF391}"/>
              </a:ext>
            </a:extLst>
          </p:cNvPr>
          <p:cNvSpPr txBox="1"/>
          <p:nvPr/>
        </p:nvSpPr>
        <p:spPr>
          <a:xfrm>
            <a:off x="3555521" y="5087164"/>
            <a:ext cx="1866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Helvetica" pitchFamily="2" charset="0"/>
              </a:rPr>
              <a:t>Fill out the feedback survey in the next 72h.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57086-E9A2-1558-824A-80776B62AF2C}"/>
              </a:ext>
            </a:extLst>
          </p:cNvPr>
          <p:cNvSpPr txBox="1"/>
          <p:nvPr/>
        </p:nvSpPr>
        <p:spPr>
          <a:xfrm>
            <a:off x="5970821" y="5081109"/>
            <a:ext cx="2695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Helvetica" pitchFamily="2" charset="0"/>
              </a:rPr>
              <a:t>Get recognition for this workshop on your </a:t>
            </a:r>
          </a:p>
          <a:p>
            <a:pPr algn="ctr"/>
            <a:r>
              <a:rPr lang="en-CA" sz="1600">
                <a:latin typeface="Helvetica" pitchFamily="2" charset="0"/>
              </a:rPr>
              <a:t>co-curricular record.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CD90ED-F12C-DA32-1A84-EF0356FB7921}"/>
              </a:ext>
            </a:extLst>
          </p:cNvPr>
          <p:cNvSpPr>
            <a:spLocks noChangeAspect="1"/>
          </p:cNvSpPr>
          <p:nvPr/>
        </p:nvSpPr>
        <p:spPr>
          <a:xfrm>
            <a:off x="1298705" y="1853639"/>
            <a:ext cx="720000" cy="686283"/>
          </a:xfrm>
          <a:prstGeom prst="ellipse">
            <a:avLst/>
          </a:prstGeom>
          <a:solidFill>
            <a:srgbClr val="13A89E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79FEFC-04D4-EE23-8047-B09F61F389B0}"/>
              </a:ext>
            </a:extLst>
          </p:cNvPr>
          <p:cNvSpPr>
            <a:spLocks noChangeAspect="1"/>
          </p:cNvSpPr>
          <p:nvPr/>
        </p:nvSpPr>
        <p:spPr>
          <a:xfrm>
            <a:off x="4128760" y="1853639"/>
            <a:ext cx="720000" cy="686283"/>
          </a:xfrm>
          <a:prstGeom prst="ellipse">
            <a:avLst/>
          </a:prstGeom>
          <a:solidFill>
            <a:srgbClr val="13A89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55A2CE-36C7-7C3A-E3EF-94EBD356F86C}"/>
              </a:ext>
            </a:extLst>
          </p:cNvPr>
          <p:cNvSpPr>
            <a:spLocks noChangeAspect="1"/>
          </p:cNvSpPr>
          <p:nvPr/>
        </p:nvSpPr>
        <p:spPr>
          <a:xfrm>
            <a:off x="6958815" y="1837130"/>
            <a:ext cx="720000" cy="686283"/>
          </a:xfrm>
          <a:prstGeom prst="ellipse">
            <a:avLst/>
          </a:prstGeom>
          <a:solidFill>
            <a:srgbClr val="13A8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3</a:t>
            </a:r>
          </a:p>
        </p:txBody>
      </p:sp>
      <p:pic>
        <p:nvPicPr>
          <p:cNvPr id="14" name="Graphic 13" descr="Clipboard with solid fill">
            <a:extLst>
              <a:ext uri="{FF2B5EF4-FFF2-40B4-BE49-F238E27FC236}">
                <a16:creationId xmlns:a16="http://schemas.microsoft.com/office/drawing/2014/main" id="{060FE140-39DA-6155-D659-8C3C8FEDE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5521" y="2880306"/>
            <a:ext cx="1866473" cy="1866473"/>
          </a:xfrm>
          <a:prstGeom prst="rect">
            <a:avLst/>
          </a:prstGeom>
        </p:spPr>
      </p:pic>
      <p:pic>
        <p:nvPicPr>
          <p:cNvPr id="1026" name="Picture 2" descr="Co-curricular record approval logo">
            <a:extLst>
              <a:ext uri="{FF2B5EF4-FFF2-40B4-BE49-F238E27FC236}">
                <a16:creationId xmlns:a16="http://schemas.microsoft.com/office/drawing/2014/main" id="{B21C3CDD-B849-1F66-A5B6-38B78BCAB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815" y="3051542"/>
            <a:ext cx="2032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34A792CE-366A-778B-7512-0FA01D3C2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28" y="2956378"/>
            <a:ext cx="1866472" cy="18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8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5D29-A0A8-96BA-82B1-6E3998C08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8537B-C36D-5C44-11A4-C595BFD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latin typeface="Helvetica" pitchFamily="2" charset="0"/>
              </a:rPr>
              <a:t>Thank you for attending!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779F5-E441-CD76-237E-8ACE728A5EF7}"/>
              </a:ext>
            </a:extLst>
          </p:cNvPr>
          <p:cNvSpPr txBox="1"/>
          <p:nvPr/>
        </p:nvSpPr>
        <p:spPr>
          <a:xfrm>
            <a:off x="540553" y="5081109"/>
            <a:ext cx="22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 algn="ctr"/>
            <a:r>
              <a:rPr lang="en-CA" sz="1600">
                <a:latin typeface="Helvetica" pitchFamily="2" charset="0"/>
              </a:rPr>
              <a:t>Scan the QR code to confirm you attended today’s workshop.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12E00-AF0A-FE53-1ECA-E0E05C73FD96}"/>
              </a:ext>
            </a:extLst>
          </p:cNvPr>
          <p:cNvSpPr txBox="1"/>
          <p:nvPr/>
        </p:nvSpPr>
        <p:spPr>
          <a:xfrm>
            <a:off x="3555521" y="5087164"/>
            <a:ext cx="1866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Helvetica" pitchFamily="2" charset="0"/>
              </a:rPr>
              <a:t>Fill out the feedback survey in the next 72h.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3409A-22FC-94BC-192B-CE9B3ACA4E03}"/>
              </a:ext>
            </a:extLst>
          </p:cNvPr>
          <p:cNvSpPr txBox="1"/>
          <p:nvPr/>
        </p:nvSpPr>
        <p:spPr>
          <a:xfrm>
            <a:off x="5970821" y="5081109"/>
            <a:ext cx="2695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Helvetica" pitchFamily="2" charset="0"/>
              </a:rPr>
              <a:t>Get recognition for this workshop on your </a:t>
            </a:r>
          </a:p>
          <a:p>
            <a:pPr algn="ctr"/>
            <a:r>
              <a:rPr lang="en-CA" sz="1600">
                <a:latin typeface="Helvetica" pitchFamily="2" charset="0"/>
              </a:rPr>
              <a:t>co-curricular record.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253CB2-824E-38FA-008E-A8C1E28E15EE}"/>
              </a:ext>
            </a:extLst>
          </p:cNvPr>
          <p:cNvSpPr>
            <a:spLocks noChangeAspect="1"/>
          </p:cNvSpPr>
          <p:nvPr/>
        </p:nvSpPr>
        <p:spPr>
          <a:xfrm>
            <a:off x="1298705" y="1853639"/>
            <a:ext cx="720000" cy="686283"/>
          </a:xfrm>
          <a:prstGeom prst="ellipse">
            <a:avLst/>
          </a:prstGeom>
          <a:solidFill>
            <a:srgbClr val="13A89E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10F8E5-9A2A-2DA4-6F8C-FB2D4252B5A8}"/>
              </a:ext>
            </a:extLst>
          </p:cNvPr>
          <p:cNvSpPr>
            <a:spLocks noChangeAspect="1"/>
          </p:cNvSpPr>
          <p:nvPr/>
        </p:nvSpPr>
        <p:spPr>
          <a:xfrm>
            <a:off x="4128760" y="1853639"/>
            <a:ext cx="720000" cy="686283"/>
          </a:xfrm>
          <a:prstGeom prst="ellipse">
            <a:avLst/>
          </a:prstGeom>
          <a:solidFill>
            <a:srgbClr val="13A89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E1CB81-0F1A-C554-B88C-0DE134EBBCE2}"/>
              </a:ext>
            </a:extLst>
          </p:cNvPr>
          <p:cNvSpPr>
            <a:spLocks noChangeAspect="1"/>
          </p:cNvSpPr>
          <p:nvPr/>
        </p:nvSpPr>
        <p:spPr>
          <a:xfrm>
            <a:off x="6958815" y="1837130"/>
            <a:ext cx="720000" cy="686283"/>
          </a:xfrm>
          <a:prstGeom prst="ellipse">
            <a:avLst/>
          </a:prstGeom>
          <a:solidFill>
            <a:srgbClr val="13A8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3</a:t>
            </a:r>
          </a:p>
        </p:txBody>
      </p:sp>
      <p:pic>
        <p:nvPicPr>
          <p:cNvPr id="14" name="Graphic 13" descr="Clipboard with solid fill">
            <a:extLst>
              <a:ext uri="{FF2B5EF4-FFF2-40B4-BE49-F238E27FC236}">
                <a16:creationId xmlns:a16="http://schemas.microsoft.com/office/drawing/2014/main" id="{2588C226-2E2B-28BA-99FD-CC6304907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5521" y="2880306"/>
            <a:ext cx="1866473" cy="1866473"/>
          </a:xfrm>
          <a:prstGeom prst="rect">
            <a:avLst/>
          </a:prstGeom>
        </p:spPr>
      </p:pic>
      <p:pic>
        <p:nvPicPr>
          <p:cNvPr id="1026" name="Picture 2" descr="Co-curricular record approval logo">
            <a:extLst>
              <a:ext uri="{FF2B5EF4-FFF2-40B4-BE49-F238E27FC236}">
                <a16:creationId xmlns:a16="http://schemas.microsoft.com/office/drawing/2014/main" id="{DA159900-DFA2-65EF-9D87-E093FEB98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815" y="3051542"/>
            <a:ext cx="2032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AB832EB1-AA2C-7BF5-9399-77B3E079C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0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3413-1FB4-9E47-6DE4-2E36241C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Crash Course/Recap on Biochemistry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22D4-24B0-44C8-6205-F6EC74E2B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7"/>
            <a:ext cx="7886699" cy="4351335"/>
          </a:xfrm>
        </p:spPr>
        <p:txBody>
          <a:bodyPr/>
          <a:lstStyle/>
          <a:p>
            <a:r>
              <a:rPr lang="en-CA" dirty="0"/>
              <a:t>Proteins are composed of amino acids</a:t>
            </a:r>
          </a:p>
          <a:p>
            <a:endParaRPr lang="en-CA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BAA792-2BF0-5B3F-0D3F-1803C6EF7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256" y="2333789"/>
            <a:ext cx="5275487" cy="432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2854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15341</TotalTime>
  <Words>5560</Words>
  <Application>Microsoft Macintosh PowerPoint</Application>
  <PresentationFormat>On-screen Show (4:3)</PresentationFormat>
  <Paragraphs>3254</Paragraphs>
  <Slides>87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8" baseType="lpstr">
      <vt:lpstr>inherit</vt:lpstr>
      <vt:lpstr>Aptos Narrow</vt:lpstr>
      <vt:lpstr>Arial</vt:lpstr>
      <vt:lpstr>Calibri</vt:lpstr>
      <vt:lpstr>Calibri Light</vt:lpstr>
      <vt:lpstr>Cambria Math</vt:lpstr>
      <vt:lpstr>Helvetica</vt:lpstr>
      <vt:lpstr>Helvetica Light</vt:lpstr>
      <vt:lpstr>Open Sans Light</vt:lpstr>
      <vt:lpstr>Wingdings</vt:lpstr>
      <vt:lpstr>Thème Office</vt:lpstr>
      <vt:lpstr>Before we start; please make sure you have R and Rstudio installed and the github cloned</vt:lpstr>
      <vt:lpstr>Proteogenomics</vt:lpstr>
      <vt:lpstr>PowerPoint Presentation</vt:lpstr>
      <vt:lpstr>PowerPoint Presentation</vt:lpstr>
      <vt:lpstr>PowerPoint Presentation</vt:lpstr>
      <vt:lpstr>PowerPoint Presentation</vt:lpstr>
      <vt:lpstr>Outline</vt:lpstr>
      <vt:lpstr>But first!</vt:lpstr>
      <vt:lpstr>Crash Course/Recap on Biochemistry</vt:lpstr>
      <vt:lpstr>Crash Course/Recap on Biochemistry</vt:lpstr>
      <vt:lpstr>The outer structure of a protein is dependent on the tertiary structure</vt:lpstr>
      <vt:lpstr>What is Proteomics?</vt:lpstr>
      <vt:lpstr>What is Proteomics?</vt:lpstr>
      <vt:lpstr>ELISA/Small-Scale Antibody Protein Analysis</vt:lpstr>
      <vt:lpstr>PowerPoint Presentation</vt:lpstr>
      <vt:lpstr>What is Proteomics?</vt:lpstr>
      <vt:lpstr>Mass Spec. Proteomics</vt:lpstr>
      <vt:lpstr>Tandem MS (MS/MS or MS2)</vt:lpstr>
      <vt:lpstr>What is Proteomics?</vt:lpstr>
      <vt:lpstr>Affinity-based Proteomics</vt:lpstr>
      <vt:lpstr>Olink</vt:lpstr>
      <vt:lpstr>Somalogic</vt:lpstr>
      <vt:lpstr>What is Proteomics?</vt:lpstr>
      <vt:lpstr>What is Proteomics?</vt:lpstr>
      <vt:lpstr>What is Proteomics?</vt:lpstr>
      <vt:lpstr>What is Proteomics?</vt:lpstr>
      <vt:lpstr>Why are affinity-based proteomics considered biased?</vt:lpstr>
      <vt:lpstr>Why are affinity-based proteomics considered biased?</vt:lpstr>
      <vt:lpstr>Why are affinity-based proteomics considered biased?</vt:lpstr>
      <vt:lpstr>Outline</vt:lpstr>
      <vt:lpstr>Somalogic’s Data Format</vt:lpstr>
      <vt:lpstr>Header</vt:lpstr>
      <vt:lpstr>Column Info</vt:lpstr>
      <vt:lpstr>Row Info</vt:lpstr>
      <vt:lpstr>PowerPoint Presentation</vt:lpstr>
      <vt:lpstr>PowerPoint Presentation</vt:lpstr>
      <vt:lpstr>PowerPoint Presentation</vt:lpstr>
      <vt:lpstr>Let’s Check it out in R!</vt:lpstr>
      <vt:lpstr>Data Standardization</vt:lpstr>
      <vt:lpstr>ANML – Adaptive Normalization by Maximum Likelihood</vt:lpstr>
      <vt:lpstr>What is seq.10000.28?</vt:lpstr>
      <vt:lpstr>Now let’s look at Olink’s data!</vt:lpstr>
      <vt:lpstr>Outline</vt:lpstr>
      <vt:lpstr>Association Testing!</vt:lpstr>
      <vt:lpstr>What does an association mean?</vt:lpstr>
      <vt:lpstr>What does an association mean?</vt:lpstr>
      <vt:lpstr>What different types of association tests are there?</vt:lpstr>
      <vt:lpstr>Let’s try some of them out!</vt:lpstr>
      <vt:lpstr>Linear Regression!</vt:lpstr>
      <vt:lpstr>We can even use linear regression on a binary outcome!</vt:lpstr>
      <vt:lpstr>Let’s try out some basic linear regressions!</vt:lpstr>
      <vt:lpstr>What if you have covariates?</vt:lpstr>
      <vt:lpstr>What if you have covariates?</vt:lpstr>
      <vt:lpstr>What if you have a covariate?</vt:lpstr>
      <vt:lpstr>Problems associated with multiplexing</vt:lpstr>
      <vt:lpstr>Problems associated with Multiplexing</vt:lpstr>
      <vt:lpstr>Problems associated with Multiplexing</vt:lpstr>
      <vt:lpstr>Problems associated with Multiplexing</vt:lpstr>
      <vt:lpstr>Problems associated with Multiplexing</vt:lpstr>
      <vt:lpstr>Problems associated with Multiplexing</vt:lpstr>
      <vt:lpstr>Problems associated with Multiplexing</vt:lpstr>
      <vt:lpstr>What happens when we test multiple comparisons?</vt:lpstr>
      <vt:lpstr>Types of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MC Corrections</vt:lpstr>
      <vt:lpstr>Outline</vt:lpstr>
      <vt:lpstr>Protein Quantitative Trait Loci</vt:lpstr>
      <vt:lpstr>What is a pQTL?</vt:lpstr>
      <vt:lpstr>What is a protein quantitative trait locus (pQTL)?</vt:lpstr>
      <vt:lpstr>How to go about finding pQTLs</vt:lpstr>
      <vt:lpstr>What is a continuous phenotype GWAS?</vt:lpstr>
      <vt:lpstr>Genetic File Formats</vt:lpstr>
      <vt:lpstr>As a forewarning:</vt:lpstr>
      <vt:lpstr>Scaling pt. 2</vt:lpstr>
      <vt:lpstr>Scaling pt. 2</vt:lpstr>
      <vt:lpstr>PLINK Installation and First-time running</vt:lpstr>
      <vt:lpstr>PLINK Installation and First-time running</vt:lpstr>
      <vt:lpstr>Some reminders</vt:lpstr>
      <vt:lpstr>In summary</vt:lpstr>
      <vt:lpstr>Thank you for attending!</vt:lpstr>
      <vt:lpstr>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lastModifiedBy>Thomas Zheng</cp:lastModifiedBy>
  <cp:revision>119</cp:revision>
  <dcterms:created xsi:type="dcterms:W3CDTF">2019-07-29T14:54:16Z</dcterms:created>
  <dcterms:modified xsi:type="dcterms:W3CDTF">2025-08-12T16:33:43Z</dcterms:modified>
</cp:coreProperties>
</file>